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  <p:sldMasterId id="2147483666" r:id="rId5"/>
  </p:sldMasterIdLst>
  <p:notesMasterIdLst>
    <p:notesMasterId r:id="rId31"/>
  </p:notesMasterIdLst>
  <p:sldIdLst>
    <p:sldId id="256" r:id="rId6"/>
    <p:sldId id="258" r:id="rId7"/>
    <p:sldId id="259" r:id="rId8"/>
    <p:sldId id="260" r:id="rId9"/>
    <p:sldId id="261" r:id="rId10"/>
    <p:sldId id="263" r:id="rId11"/>
    <p:sldId id="262" r:id="rId12"/>
    <p:sldId id="264" r:id="rId13"/>
    <p:sldId id="265" r:id="rId14"/>
    <p:sldId id="269" r:id="rId15"/>
    <p:sldId id="267" r:id="rId16"/>
    <p:sldId id="266" r:id="rId17"/>
    <p:sldId id="268" r:id="rId18"/>
    <p:sldId id="270" r:id="rId19"/>
    <p:sldId id="271" r:id="rId20"/>
    <p:sldId id="272" r:id="rId21"/>
    <p:sldId id="273" r:id="rId22"/>
    <p:sldId id="274" r:id="rId23"/>
    <p:sldId id="275" r:id="rId24"/>
    <p:sldId id="281" r:id="rId25"/>
    <p:sldId id="282" r:id="rId26"/>
    <p:sldId id="277" r:id="rId27"/>
    <p:sldId id="278" r:id="rId28"/>
    <p:sldId id="280" r:id="rId29"/>
    <p:sldId id="279" r:id="rId30"/>
  </p:sldIdLst>
  <p:sldSz cx="12192000" cy="6858000"/>
  <p:notesSz cx="6858000" cy="9144000"/>
  <p:defaultTextStyle>
    <a:defPPr>
      <a:defRPr lang="en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08080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650204D-A0B9-44FC-89C0-762450EAE9B2}" v="6" dt="2024-07-16T09:11:04.74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3" autoAdjust="0"/>
    <p:restoredTop sz="94660"/>
  </p:normalViewPr>
  <p:slideViewPr>
    <p:cSldViewPr snapToGrid="0">
      <p:cViewPr varScale="1">
        <p:scale>
          <a:sx n="157" d="100"/>
          <a:sy n="157" d="100"/>
        </p:scale>
        <p:origin x="504" y="15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34" Type="http://schemas.openxmlformats.org/officeDocument/2006/relationships/theme" Target="theme/theme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microsoft.com/office/2016/11/relationships/changesInfo" Target="changesInfos/changesInfo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tableStyles" Target="tableStyles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roeze, Karel (UT-BMS)" userId="f7e72889-5459-48df-bfa5-5c7276a18aae" providerId="ADAL" clId="{1650204D-A0B9-44FC-89C0-762450EAE9B2}"/>
    <pc:docChg chg="custSel modSld">
      <pc:chgData name="Kroeze, Karel (UT-BMS)" userId="f7e72889-5459-48df-bfa5-5c7276a18aae" providerId="ADAL" clId="{1650204D-A0B9-44FC-89C0-762450EAE9B2}" dt="2024-07-16T09:11:04.742" v="24" actId="1076"/>
      <pc:docMkLst>
        <pc:docMk/>
      </pc:docMkLst>
      <pc:sldChg chg="addSp modSp mod">
        <pc:chgData name="Kroeze, Karel (UT-BMS)" userId="f7e72889-5459-48df-bfa5-5c7276a18aae" providerId="ADAL" clId="{1650204D-A0B9-44FC-89C0-762450EAE9B2}" dt="2024-07-16T09:11:04.742" v="24" actId="1076"/>
        <pc:sldMkLst>
          <pc:docMk/>
          <pc:sldMk cId="1553744033" sldId="256"/>
        </pc:sldMkLst>
        <pc:spChg chg="mod">
          <ac:chgData name="Kroeze, Karel (UT-BMS)" userId="f7e72889-5459-48df-bfa5-5c7276a18aae" providerId="ADAL" clId="{1650204D-A0B9-44FC-89C0-762450EAE9B2}" dt="2024-07-16T09:10:42.757" v="21" actId="6549"/>
          <ac:spMkLst>
            <pc:docMk/>
            <pc:sldMk cId="1553744033" sldId="256"/>
            <ac:spMk id="3" creationId="{3EFE6658-093E-430F-8403-B1A5EA307379}"/>
          </ac:spMkLst>
        </pc:spChg>
        <pc:picChg chg="add mod">
          <ac:chgData name="Kroeze, Karel (UT-BMS)" userId="f7e72889-5459-48df-bfa5-5c7276a18aae" providerId="ADAL" clId="{1650204D-A0B9-44FC-89C0-762450EAE9B2}" dt="2024-07-16T09:10:57.251" v="23" actId="1076"/>
          <ac:picMkLst>
            <pc:docMk/>
            <pc:sldMk cId="1553744033" sldId="256"/>
            <ac:picMk id="4" creationId="{A5A1250D-308E-0874-DEB0-35E033820718}"/>
          </ac:picMkLst>
        </pc:picChg>
        <pc:picChg chg="add mod">
          <ac:chgData name="Kroeze, Karel (UT-BMS)" userId="f7e72889-5459-48df-bfa5-5c7276a18aae" providerId="ADAL" clId="{1650204D-A0B9-44FC-89C0-762450EAE9B2}" dt="2024-07-16T09:11:04.742" v="24" actId="1076"/>
          <ac:picMkLst>
            <pc:docMk/>
            <pc:sldMk cId="1553744033" sldId="256"/>
            <ac:picMk id="1026" creationId="{5FF2B8EC-9CA9-3F65-E074-FBD14661C343}"/>
          </ac:picMkLst>
        </pc:pic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02T09:29:06.0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801 1 24575,'-3'0'0,"-4"0"0,-3 0 0,-3 0 0,-2 0 0,-4 3 0,-5 3 0,-15 4 0,-9 3 0,-16 5 0,-23 8 0,-14 2 0,-9 3 0,6-5 0,14-4 0,24-5-8191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02T09:29:06.7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24575,'9'2'0,"1"0"0,-1 1 0,0 0 0,0 0 0,0 1 0,0 0 0,-1 1 0,15 10 0,-3-3 0,260 159 0,-145-87 0,-116-72-1365,-3-4-5461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02T09:29:11.5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104 1 24575,'-5'0'0,"-1"1"0,0 0 0,1 1 0,-1-1 0,1 1 0,0 0 0,-1 0 0,1 1 0,0 0 0,0 0 0,1 0 0,-1 0 0,0 1 0,-4 4 0,7-6 0,1-1 0,-1 1 0,0-1 0,1 1 0,-1 0 0,1 0 0,-1 0 0,1 0 0,0 0 0,0 0 0,0 0 0,0 0 0,0 1 0,1-1 0,-1 0 0,1 0 0,-1 1 0,1-1 0,0 0 0,0 1 0,0-1 0,0 0 0,0 1 0,0-1 0,1 0 0,-1 1 0,1-1 0,0 0 0,-1 1 0,1-1 0,0 0 0,0 0 0,1 0 0,-1 0 0,0 0 0,3 3 0,0-3 0,-1 0 0,1 1 0,-1-1 0,1 0 0,0-1 0,-1 1 0,1-1 0,0 1 0,0-1 0,0 0 0,0-1 0,0 1 0,0-1 0,1 0 0,-1 0 0,0 0 0,0 0 0,0-1 0,8-2 0,-9 3 0,1 0 0,-1-1 0,0 0 0,1 0 0,-1 0 0,0 0 0,0-1 0,0 1 0,0-1 0,0 0 0,0 1 0,0-1 0,-1-1 0,1 1 0,-1 0 0,1-1 0,-1 1 0,0-1 0,0 0 0,0 1 0,0-1 0,-1 0 0,1 0 0,1-5 0,-3 6 0,0 1 0,1-1 0,-1 0 0,0 1 0,0-1 0,0 0 0,-1 1 0,1-1 0,0 0 0,0 1 0,-1-1 0,1 0 0,-1 1 0,0-1 0,1 1 0,-1-1 0,0 1 0,0-1 0,0 1 0,0 0 0,0-1 0,0 1 0,-1 0 0,1 0 0,-2-2 0,0 2 0,0-1 0,0 1 0,1-1 0,-1 1 0,0 0 0,0 0 0,0 1 0,-1-1 0,1 1 0,0-1 0,0 1 0,0 0 0,-4 0 0,4 1 0,0-1 0,0 0 0,0 1 0,0 0 0,0-1 0,1 1 0,-1 0 0,0 1 0,0-1 0,1 0 0,-1 1 0,1 0 0,-1-1 0,-1 3 0,3-3 0,-1 1 0,1-1 0,0 1 0,0-1 0,0 1 0,1-1 0,-1 1 0,0-1 0,1 1 0,-1 0 0,1-1 0,-1 1 0,1 0 0,0 0 0,-1-1 0,1 1 0,0 0 0,0 0 0,1-1 0,-1 1 0,0 0 0,0 0 0,1-1 0,-1 1 0,2 2 0,0-1 0,-1-1 0,1 1 0,0-1 0,0 1 0,0-1 0,0 0 0,1 1 0,-1-1 0,1 0 0,-1-1 0,1 1 0,0 0 0,-1-1 0,1 0 0,0 1 0,0-1 0,0 0 0,0 0 0,0-1 0,0 1 0,4 0 0,-5-1 0,0 0 0,0 1 0,0-1 0,0 0 0,0 0 0,0 0 0,0 0 0,0 0 0,0 0 0,0-1 0,0 1 0,0-1 0,0 1 0,0-1 0,-1 0 0,1 1 0,0-1 0,0 0 0,-1 0 0,1-1 0,0 1 0,-1 0 0,1 0 0,-1-1 0,0 1 0,1-1 0,-1 1 0,0-1 0,0 0 0,0 1 0,0-1 0,0 0 0,-1 0 0,2-2 0,-1 0-151,-1 0-1,1-1 0,-1 1 0,0 0 1,0-1-1,0 1 0,-1 0 1,-1-7-1,-2-1-6674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02T09:29:12.3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0 112 24575,'18'-2'0,"0"0"0,-1-1 0,1-1 0,21-7 0,5-2 0,-27 9-92,42-10-545,106-40 1,-156 50-6190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02T09:29:13.0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208 40 24575,'-2'0'0,"-5"0"0,-3 0 0,-3 0 0,-2 0 0,-2-3 0,0-1 0,0 1 0,-1 0 0,1 1 0,0 1 0,0-3 0,1 0 0,2-2 0,4-3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02T09:29:13.7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51 1 24575,'0'3'0,"0"3"0,0 5 0,-3-1 0,-1 1 0,1 2 0,-3 1 0,0 2 0,1 0 0,2 0 0,-2-2 0,0-1 0,0 1 0,3-1 0,0 2 0,1-2-8191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02T09:58:39.6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2976 784 24575,'-16'-1'0,"0"0"0,0-1 0,0 0 0,0-2 0,1 0 0,-1 0 0,1-2 0,0 1 0,0-2 0,-17-10 0,-2 2 0,0 1 0,0 2 0,-2 2 0,1 1 0,-51-6 0,-187-5 0,87 10 0,-107-22 0,-248-13 0,-192 31 0,715 14 0,1 1 0,-1 1 0,1 0 0,0 1 0,-1 1 0,1 1 0,1 0 0,-33 16 0,24-8 0,1 1 0,0 1 0,1 1 0,-38 35 0,53-42 0,0 0 0,0 0 0,2 1 0,-1 0 0,1 0 0,0 0 0,1 1 0,0 0 0,1 0 0,0 1 0,-2 12 0,-3 21 0,-5 70 0,11-83 0,0-14 0,2 0 0,0-1 0,1 1 0,1 0 0,6 34 0,-5-45 0,0-1 0,0 1 0,1-1 0,0 0 0,0 1 0,0-2 0,1 1 0,0 0 0,0-1 0,0 1 0,1-1 0,0-1 0,0 1 0,0 0 0,1-1 0,-1 0 0,1-1 0,11 6 0,44 17 0,0-4 0,2-2 0,66 12 0,-29-7 0,464 94 0,247-8 0,-172-62 0,-1-35 0,-544-12 0,-15 1 0,1-4 0,149-19 0,-216 16 0,0 0 0,-1-1 0,0 0 0,0-1 0,0-1 0,-1 0 0,0 0 0,0-1 0,-1 0 0,0-1 0,16-17 0,-5 7 0,-16 12 0,1 1 0,-1-1 0,0 0 0,-1 0 0,0-1 0,0 1 0,0-1 0,-1 0 0,0 0 0,0 0 0,-1 0 0,0 0 0,-1-1 0,0 1 0,0 0 0,-1-1 0,0 1 0,0-1 0,-1 1 0,-2-14 0,-1 3 0,0 1 0,-1-1 0,-1 1 0,-1 0 0,0 0 0,-2 0 0,0 1 0,-11-16 0,-3 4 0,-1 0 0,-1 2 0,-1 1 0,-1 1 0,-1 2 0,-2 0 0,0 2 0,-39-20 0,-33-12 0,-140-51 0,15 21 0,-260-57 0,-248-19 0,357 82 0,-933-231-1365,1224 284-5461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92C1EE-9FB9-4797-86C2-7306F5547C9A}" type="datetimeFigureOut">
              <a:rPr lang="en-NL" smtClean="0"/>
              <a:t>07/16/2024</a:t>
            </a:fld>
            <a:endParaRPr lang="en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C92FBA-C01C-4DAA-B6A9-47A1B3A2B61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5989957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10A57-D1B0-4E61-BBFB-6C89BE74F3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402803"/>
            <a:ext cx="9144000" cy="1107160"/>
          </a:xfrm>
          <a:prstGeom prst="rect">
            <a:avLst/>
          </a:prstGeom>
        </p:spPr>
        <p:txBody>
          <a:bodyPr anchor="ctr"/>
          <a:lstStyle>
            <a:lvl1pPr algn="ctr">
              <a:defRPr sz="6000">
                <a:solidFill>
                  <a:schemeClr val="accent1"/>
                </a:solidFill>
              </a:defRPr>
            </a:lvl1pPr>
          </a:lstStyle>
          <a:p>
            <a:endParaRPr lang="en-NL" dirty="0"/>
          </a:p>
        </p:txBody>
      </p:sp>
      <p:sp>
        <p:nvSpPr>
          <p:cNvPr id="7" name="Title 1" descr="subtitle&#10;">
            <a:extLst>
              <a:ext uri="{FF2B5EF4-FFF2-40B4-BE49-F238E27FC236}">
                <a16:creationId xmlns:a16="http://schemas.microsoft.com/office/drawing/2014/main" id="{FBC8E82D-475B-427B-B202-0412D217F694}"/>
              </a:ext>
            </a:extLst>
          </p:cNvPr>
          <p:cNvSpPr txBox="1">
            <a:spLocks/>
          </p:cNvSpPr>
          <p:nvPr userDrawn="1"/>
        </p:nvSpPr>
        <p:spPr>
          <a:xfrm>
            <a:off x="1524000" y="3509963"/>
            <a:ext cx="9144000" cy="1107160"/>
          </a:xfrm>
          <a:prstGeom prst="rect">
            <a:avLst/>
          </a:prstGeom>
        </p:spPr>
        <p:txBody>
          <a:bodyPr anchor="t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NL" sz="3600" dirty="0">
              <a:solidFill>
                <a:schemeClr val="bg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3B9EEB8-4DAF-4C64-B099-73254E25F6E4}"/>
              </a:ext>
            </a:extLst>
          </p:cNvPr>
          <p:cNvSpPr/>
          <p:nvPr userDrawn="1"/>
        </p:nvSpPr>
        <p:spPr>
          <a:xfrm>
            <a:off x="8476555" y="6127147"/>
            <a:ext cx="767562" cy="640748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4108219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Element and conten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F9AF912-338F-49C7-BAAF-8C8597565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5583" y="365125"/>
            <a:ext cx="10515600" cy="1325563"/>
          </a:xfrm>
          <a:prstGeom prst="rect">
            <a:avLst/>
          </a:prstGeom>
          <a:solidFill>
            <a:schemeClr val="tx1">
              <a:lumMod val="85000"/>
              <a:lumOff val="15000"/>
              <a:alpha val="68000"/>
            </a:schemeClr>
          </a:solidFill>
        </p:spPr>
        <p:txBody>
          <a:bodyPr anchor="ctr"/>
          <a:lstStyle>
            <a:lvl1pPr>
              <a:defRPr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E78F1ED-8D1D-4AFE-BECC-3F85D74008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65583" y="1825625"/>
            <a:ext cx="10515600" cy="4105156"/>
          </a:xfrm>
          <a:prstGeom prst="rect">
            <a:avLst/>
          </a:prstGeom>
          <a:solidFill>
            <a:schemeClr val="tx1">
              <a:lumMod val="85000"/>
              <a:lumOff val="15000"/>
              <a:alpha val="68000"/>
            </a:schemeClr>
          </a:solidFill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 baseline="0">
                <a:solidFill>
                  <a:schemeClr val="bg1"/>
                </a:solidFill>
              </a:defRPr>
            </a:lvl3pPr>
            <a:lvl4pPr>
              <a:defRPr baseline="0">
                <a:solidFill>
                  <a:schemeClr val="bg1"/>
                </a:solidFill>
              </a:defRPr>
            </a:lvl4pPr>
            <a:lvl5pPr>
              <a:defRPr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984374-B656-4310-9DF7-FF538A4E4B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3/6/2022</a:t>
            </a:r>
            <a:endParaRPr lang="en-NL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E2404B-2E6B-446F-B8E2-BF9684090A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Karel Kroeze - BDSi - Shiny workshop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514399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UT Table of Content 4 bullits 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Process 3">
            <a:extLst>
              <a:ext uri="{FF2B5EF4-FFF2-40B4-BE49-F238E27FC236}">
                <a16:creationId xmlns:a16="http://schemas.microsoft.com/office/drawing/2014/main" id="{3D99CCBF-9B94-4047-986E-62F7BAEBE9D6}"/>
              </a:ext>
            </a:extLst>
          </p:cNvPr>
          <p:cNvSpPr/>
          <p:nvPr userDrawn="1"/>
        </p:nvSpPr>
        <p:spPr>
          <a:xfrm>
            <a:off x="0" y="3385488"/>
            <a:ext cx="15321862" cy="159072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5" name="Oval 4">
            <a:hlinkClick r:id="" action="ppaction://noaction"/>
            <a:extLst>
              <a:ext uri="{FF2B5EF4-FFF2-40B4-BE49-F238E27FC236}">
                <a16:creationId xmlns:a16="http://schemas.microsoft.com/office/drawing/2014/main" id="{22DA57F3-3FF8-5D41-8089-32C4A3B696DA}"/>
              </a:ext>
            </a:extLst>
          </p:cNvPr>
          <p:cNvSpPr/>
          <p:nvPr userDrawn="1"/>
        </p:nvSpPr>
        <p:spPr>
          <a:xfrm>
            <a:off x="10069921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6" name="Oval 5">
            <a:hlinkClick r:id="" action="ppaction://noaction"/>
            <a:extLst>
              <a:ext uri="{FF2B5EF4-FFF2-40B4-BE49-F238E27FC236}">
                <a16:creationId xmlns:a16="http://schemas.microsoft.com/office/drawing/2014/main" id="{554ECE54-3114-AE41-83B0-5F787856BDCC}"/>
              </a:ext>
            </a:extLst>
          </p:cNvPr>
          <p:cNvSpPr/>
          <p:nvPr userDrawn="1"/>
        </p:nvSpPr>
        <p:spPr>
          <a:xfrm>
            <a:off x="7161825" y="3016614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7" name="Oval 6">
            <a:hlinkClick r:id="" action="ppaction://noaction"/>
            <a:extLst>
              <a:ext uri="{FF2B5EF4-FFF2-40B4-BE49-F238E27FC236}">
                <a16:creationId xmlns:a16="http://schemas.microsoft.com/office/drawing/2014/main" id="{86B8F00B-A812-B848-9724-568A85483C7D}"/>
              </a:ext>
            </a:extLst>
          </p:cNvPr>
          <p:cNvSpPr/>
          <p:nvPr userDrawn="1"/>
        </p:nvSpPr>
        <p:spPr>
          <a:xfrm>
            <a:off x="4253729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8" name="Oval 7">
            <a:hlinkClick r:id="" action="ppaction://noaction"/>
            <a:extLst>
              <a:ext uri="{FF2B5EF4-FFF2-40B4-BE49-F238E27FC236}">
                <a16:creationId xmlns:a16="http://schemas.microsoft.com/office/drawing/2014/main" id="{710DA886-D501-1144-8A5F-F7ECF6C5268D}"/>
              </a:ext>
            </a:extLst>
          </p:cNvPr>
          <p:cNvSpPr/>
          <p:nvPr userDrawn="1"/>
        </p:nvSpPr>
        <p:spPr>
          <a:xfrm>
            <a:off x="1345633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>
              <a:solidFill>
                <a:srgbClr val="E4032B"/>
              </a:solidFill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6303D29-62BD-204C-BAE9-E5070427B26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627" y="4131956"/>
            <a:ext cx="2633869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Chapter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60C72770-CF9E-8642-9A68-8468A74A23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65723" y="4131956"/>
            <a:ext cx="2633869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Chapter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7CE15E01-688D-C344-96E9-38ADA549558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73819" y="4131956"/>
            <a:ext cx="2633869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Chapter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FB2B92A9-333F-8345-87C6-70CB73503C3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81915" y="4131956"/>
            <a:ext cx="2633869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Chapter</a:t>
            </a:r>
          </a:p>
        </p:txBody>
      </p:sp>
    </p:spTree>
    <p:extLst>
      <p:ext uri="{BB962C8B-B14F-4D97-AF65-F5344CB8AC3E}">
        <p14:creationId xmlns:p14="http://schemas.microsoft.com/office/powerpoint/2010/main" val="32151874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T Table of Content 2 bullits 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Process 3">
            <a:extLst>
              <a:ext uri="{FF2B5EF4-FFF2-40B4-BE49-F238E27FC236}">
                <a16:creationId xmlns:a16="http://schemas.microsoft.com/office/drawing/2014/main" id="{3D99CCBF-9B94-4047-986E-62F7BAEBE9D6}"/>
              </a:ext>
            </a:extLst>
          </p:cNvPr>
          <p:cNvSpPr/>
          <p:nvPr userDrawn="1"/>
        </p:nvSpPr>
        <p:spPr>
          <a:xfrm>
            <a:off x="0" y="3385488"/>
            <a:ext cx="15321862" cy="159072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7" name="Oval 6">
            <a:hlinkClick r:id="" action="ppaction://noaction"/>
            <a:extLst>
              <a:ext uri="{FF2B5EF4-FFF2-40B4-BE49-F238E27FC236}">
                <a16:creationId xmlns:a16="http://schemas.microsoft.com/office/drawing/2014/main" id="{86B8F00B-A812-B848-9724-568A85483C7D}"/>
              </a:ext>
            </a:extLst>
          </p:cNvPr>
          <p:cNvSpPr/>
          <p:nvPr userDrawn="1"/>
        </p:nvSpPr>
        <p:spPr>
          <a:xfrm>
            <a:off x="8655607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8" name="Oval 7">
            <a:hlinkClick r:id="" action="ppaction://noaction"/>
            <a:extLst>
              <a:ext uri="{FF2B5EF4-FFF2-40B4-BE49-F238E27FC236}">
                <a16:creationId xmlns:a16="http://schemas.microsoft.com/office/drawing/2014/main" id="{710DA886-D501-1144-8A5F-F7ECF6C5268D}"/>
              </a:ext>
            </a:extLst>
          </p:cNvPr>
          <p:cNvSpPr/>
          <p:nvPr userDrawn="1"/>
        </p:nvSpPr>
        <p:spPr>
          <a:xfrm>
            <a:off x="2847213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>
              <a:solidFill>
                <a:srgbClr val="E4032B"/>
              </a:solidFill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6303D29-62BD-204C-BAE9-E5070427B26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959207" y="4131956"/>
            <a:ext cx="2633869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Chapter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7CE15E01-688D-C344-96E9-38ADA549558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67601" y="4131956"/>
            <a:ext cx="2633869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Chapter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F00D3D3-E873-478C-BD4B-DD2FCD85D3E2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GB" dirty="0"/>
              <a:t>3/6/2022</a:t>
            </a:r>
            <a:endParaRPr lang="en-NL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7BE803F-D306-46A5-B4AB-A30BD1CE851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 dirty="0"/>
              <a:t>Karel Kroeze - BDSi - Shiny workshop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6034666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T Table of Content 3 bullits 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Process 3">
            <a:extLst>
              <a:ext uri="{FF2B5EF4-FFF2-40B4-BE49-F238E27FC236}">
                <a16:creationId xmlns:a16="http://schemas.microsoft.com/office/drawing/2014/main" id="{3D99CCBF-9B94-4047-986E-62F7BAEBE9D6}"/>
              </a:ext>
            </a:extLst>
          </p:cNvPr>
          <p:cNvSpPr/>
          <p:nvPr userDrawn="1"/>
        </p:nvSpPr>
        <p:spPr>
          <a:xfrm>
            <a:off x="0" y="3385488"/>
            <a:ext cx="15321862" cy="159072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6" name="Oval 5">
            <a:hlinkClick r:id="" action="ppaction://noaction"/>
            <a:extLst>
              <a:ext uri="{FF2B5EF4-FFF2-40B4-BE49-F238E27FC236}">
                <a16:creationId xmlns:a16="http://schemas.microsoft.com/office/drawing/2014/main" id="{554ECE54-3114-AE41-83B0-5F787856BDCC}"/>
              </a:ext>
            </a:extLst>
          </p:cNvPr>
          <p:cNvSpPr/>
          <p:nvPr userDrawn="1"/>
        </p:nvSpPr>
        <p:spPr>
          <a:xfrm>
            <a:off x="10069919" y="3016614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7" name="Oval 6">
            <a:hlinkClick r:id="" action="ppaction://noaction"/>
            <a:extLst>
              <a:ext uri="{FF2B5EF4-FFF2-40B4-BE49-F238E27FC236}">
                <a16:creationId xmlns:a16="http://schemas.microsoft.com/office/drawing/2014/main" id="{86B8F00B-A812-B848-9724-568A85483C7D}"/>
              </a:ext>
            </a:extLst>
          </p:cNvPr>
          <p:cNvSpPr/>
          <p:nvPr userDrawn="1"/>
        </p:nvSpPr>
        <p:spPr>
          <a:xfrm>
            <a:off x="5728111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8" name="Oval 7">
            <a:hlinkClick r:id="" action="ppaction://noaction"/>
            <a:extLst>
              <a:ext uri="{FF2B5EF4-FFF2-40B4-BE49-F238E27FC236}">
                <a16:creationId xmlns:a16="http://schemas.microsoft.com/office/drawing/2014/main" id="{710DA886-D501-1144-8A5F-F7ECF6C5268D}"/>
              </a:ext>
            </a:extLst>
          </p:cNvPr>
          <p:cNvSpPr/>
          <p:nvPr userDrawn="1"/>
        </p:nvSpPr>
        <p:spPr>
          <a:xfrm>
            <a:off x="1345633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>
              <a:solidFill>
                <a:srgbClr val="E4032B"/>
              </a:solidFill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6303D29-62BD-204C-BAE9-E5070427B26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627" y="4131956"/>
            <a:ext cx="2633869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Chapter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60C72770-CF9E-8642-9A68-8468A74A23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819771" y="4131956"/>
            <a:ext cx="2633869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Chapter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FB2B92A9-333F-8345-87C6-70CB73503C3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81915" y="4131956"/>
            <a:ext cx="2633869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Chapter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8D834A5-5373-4946-9F27-B19CEBD58B6C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GB" dirty="0"/>
              <a:t>3/6/2022</a:t>
            </a:r>
            <a:endParaRPr lang="en-NL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32EAE92-2D10-4488-B510-96AD03F1E11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GB" dirty="0"/>
              <a:t>Karel Kroeze - BDSi - Shiny workshop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2915971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T Table of Content 4 bullits 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Process 3">
            <a:extLst>
              <a:ext uri="{FF2B5EF4-FFF2-40B4-BE49-F238E27FC236}">
                <a16:creationId xmlns:a16="http://schemas.microsoft.com/office/drawing/2014/main" id="{3D99CCBF-9B94-4047-986E-62F7BAEBE9D6}"/>
              </a:ext>
            </a:extLst>
          </p:cNvPr>
          <p:cNvSpPr/>
          <p:nvPr userDrawn="1"/>
        </p:nvSpPr>
        <p:spPr>
          <a:xfrm>
            <a:off x="0" y="3385488"/>
            <a:ext cx="15321862" cy="159072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5" name="Oval 4">
            <a:hlinkClick r:id="" action="ppaction://noaction"/>
            <a:extLst>
              <a:ext uri="{FF2B5EF4-FFF2-40B4-BE49-F238E27FC236}">
                <a16:creationId xmlns:a16="http://schemas.microsoft.com/office/drawing/2014/main" id="{22DA57F3-3FF8-5D41-8089-32C4A3B696DA}"/>
              </a:ext>
            </a:extLst>
          </p:cNvPr>
          <p:cNvSpPr/>
          <p:nvPr userDrawn="1"/>
        </p:nvSpPr>
        <p:spPr>
          <a:xfrm>
            <a:off x="10069921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6" name="Oval 5">
            <a:hlinkClick r:id="" action="ppaction://noaction"/>
            <a:extLst>
              <a:ext uri="{FF2B5EF4-FFF2-40B4-BE49-F238E27FC236}">
                <a16:creationId xmlns:a16="http://schemas.microsoft.com/office/drawing/2014/main" id="{554ECE54-3114-AE41-83B0-5F787856BDCC}"/>
              </a:ext>
            </a:extLst>
          </p:cNvPr>
          <p:cNvSpPr/>
          <p:nvPr userDrawn="1"/>
        </p:nvSpPr>
        <p:spPr>
          <a:xfrm>
            <a:off x="7161825" y="3016614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7" name="Oval 6">
            <a:hlinkClick r:id="" action="ppaction://noaction"/>
            <a:extLst>
              <a:ext uri="{FF2B5EF4-FFF2-40B4-BE49-F238E27FC236}">
                <a16:creationId xmlns:a16="http://schemas.microsoft.com/office/drawing/2014/main" id="{86B8F00B-A812-B848-9724-568A85483C7D}"/>
              </a:ext>
            </a:extLst>
          </p:cNvPr>
          <p:cNvSpPr/>
          <p:nvPr userDrawn="1"/>
        </p:nvSpPr>
        <p:spPr>
          <a:xfrm>
            <a:off x="4253729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8" name="Oval 7">
            <a:hlinkClick r:id="" action="ppaction://noaction"/>
            <a:extLst>
              <a:ext uri="{FF2B5EF4-FFF2-40B4-BE49-F238E27FC236}">
                <a16:creationId xmlns:a16="http://schemas.microsoft.com/office/drawing/2014/main" id="{710DA886-D501-1144-8A5F-F7ECF6C5268D}"/>
              </a:ext>
            </a:extLst>
          </p:cNvPr>
          <p:cNvSpPr/>
          <p:nvPr userDrawn="1"/>
        </p:nvSpPr>
        <p:spPr>
          <a:xfrm>
            <a:off x="1345633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>
              <a:solidFill>
                <a:srgbClr val="E4032B"/>
              </a:solidFill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6303D29-62BD-204C-BAE9-E5070427B26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627" y="4131956"/>
            <a:ext cx="2633869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Chapter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60C72770-CF9E-8642-9A68-8468A74A23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65723" y="4131956"/>
            <a:ext cx="2633869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Chapter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7CE15E01-688D-C344-96E9-38ADA549558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73819" y="4131956"/>
            <a:ext cx="2633869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Chapter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FB2B92A9-333F-8345-87C6-70CB73503C3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81915" y="4131956"/>
            <a:ext cx="2633869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Chapter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D293323-A4A8-4CC7-9548-A83824EEE41D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GB" dirty="0"/>
              <a:t>3/6/2022</a:t>
            </a:r>
            <a:endParaRPr lang="en-NL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4483419-2989-4995-8722-85DDFEDD1C5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GB" dirty="0"/>
              <a:t>Karel Kroeze - BDSi - Shiny workshop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9564583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T Table of Content 5 bullits 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Process 3">
            <a:extLst>
              <a:ext uri="{FF2B5EF4-FFF2-40B4-BE49-F238E27FC236}">
                <a16:creationId xmlns:a16="http://schemas.microsoft.com/office/drawing/2014/main" id="{3D99CCBF-9B94-4047-986E-62F7BAEBE9D6}"/>
              </a:ext>
            </a:extLst>
          </p:cNvPr>
          <p:cNvSpPr/>
          <p:nvPr userDrawn="1"/>
        </p:nvSpPr>
        <p:spPr>
          <a:xfrm>
            <a:off x="0" y="3385488"/>
            <a:ext cx="15321862" cy="159072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5" name="Oval 4">
            <a:hlinkClick r:id="" action="ppaction://noaction"/>
            <a:extLst>
              <a:ext uri="{FF2B5EF4-FFF2-40B4-BE49-F238E27FC236}">
                <a16:creationId xmlns:a16="http://schemas.microsoft.com/office/drawing/2014/main" id="{22DA57F3-3FF8-5D41-8089-32C4A3B696DA}"/>
              </a:ext>
            </a:extLst>
          </p:cNvPr>
          <p:cNvSpPr/>
          <p:nvPr userDrawn="1"/>
        </p:nvSpPr>
        <p:spPr>
          <a:xfrm>
            <a:off x="7847496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6" name="Oval 5">
            <a:hlinkClick r:id="" action="ppaction://noaction"/>
            <a:extLst>
              <a:ext uri="{FF2B5EF4-FFF2-40B4-BE49-F238E27FC236}">
                <a16:creationId xmlns:a16="http://schemas.microsoft.com/office/drawing/2014/main" id="{554ECE54-3114-AE41-83B0-5F787856BDCC}"/>
              </a:ext>
            </a:extLst>
          </p:cNvPr>
          <p:cNvSpPr/>
          <p:nvPr userDrawn="1"/>
        </p:nvSpPr>
        <p:spPr>
          <a:xfrm>
            <a:off x="5580971" y="3016614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7" name="Oval 6">
            <a:hlinkClick r:id="" action="ppaction://noaction"/>
            <a:extLst>
              <a:ext uri="{FF2B5EF4-FFF2-40B4-BE49-F238E27FC236}">
                <a16:creationId xmlns:a16="http://schemas.microsoft.com/office/drawing/2014/main" id="{86B8F00B-A812-B848-9724-568A85483C7D}"/>
              </a:ext>
            </a:extLst>
          </p:cNvPr>
          <p:cNvSpPr/>
          <p:nvPr userDrawn="1"/>
        </p:nvSpPr>
        <p:spPr>
          <a:xfrm>
            <a:off x="3314446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8" name="Oval 7">
            <a:hlinkClick r:id="" action="ppaction://noaction"/>
            <a:extLst>
              <a:ext uri="{FF2B5EF4-FFF2-40B4-BE49-F238E27FC236}">
                <a16:creationId xmlns:a16="http://schemas.microsoft.com/office/drawing/2014/main" id="{710DA886-D501-1144-8A5F-F7ECF6C5268D}"/>
              </a:ext>
            </a:extLst>
          </p:cNvPr>
          <p:cNvSpPr/>
          <p:nvPr userDrawn="1"/>
        </p:nvSpPr>
        <p:spPr>
          <a:xfrm>
            <a:off x="1047921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>
              <a:solidFill>
                <a:srgbClr val="E4032B"/>
              </a:solidFill>
            </a:endParaRPr>
          </a:p>
        </p:txBody>
      </p:sp>
      <p:sp>
        <p:nvSpPr>
          <p:cNvPr id="16" name="Oval 15">
            <a:hlinkClick r:id="" action="ppaction://noaction"/>
            <a:extLst>
              <a:ext uri="{FF2B5EF4-FFF2-40B4-BE49-F238E27FC236}">
                <a16:creationId xmlns:a16="http://schemas.microsoft.com/office/drawing/2014/main" id="{B957F31A-9592-4941-B3BF-1293EC08CABD}"/>
              </a:ext>
            </a:extLst>
          </p:cNvPr>
          <p:cNvSpPr/>
          <p:nvPr userDrawn="1"/>
        </p:nvSpPr>
        <p:spPr>
          <a:xfrm>
            <a:off x="10115880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904D3332-E221-5640-B639-5CA2F5DABE6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4174" y="4131956"/>
            <a:ext cx="2065351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Chapter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2B4077AA-9B89-8D49-BB52-D6A8A8BF273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10699" y="4131956"/>
            <a:ext cx="2065351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Chapter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4BA8C9D0-9866-2A4D-B582-8866FAAE699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77224" y="4131956"/>
            <a:ext cx="2065351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Chapter</a:t>
            </a:r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090A9B50-313C-EB49-99DA-30462D01526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243749" y="4131956"/>
            <a:ext cx="2065351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Chapter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4AC2890D-E347-0E4B-8ADB-E19014E2447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512133" y="4131956"/>
            <a:ext cx="2065351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Chapter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6F67DAC-5111-4F42-B046-BFA227365EB3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en-GB" dirty="0"/>
              <a:t>3/6/2022</a:t>
            </a:r>
            <a:endParaRPr lang="en-NL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D83CC6E-D0B9-4646-A3F3-17DE02603FC2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GB" dirty="0"/>
              <a:t>Karel Kroeze - BDSi - Shiny workshop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3736693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T Table of Content 6 bullits 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Process 3">
            <a:extLst>
              <a:ext uri="{FF2B5EF4-FFF2-40B4-BE49-F238E27FC236}">
                <a16:creationId xmlns:a16="http://schemas.microsoft.com/office/drawing/2014/main" id="{3D99CCBF-9B94-4047-986E-62F7BAEBE9D6}"/>
              </a:ext>
            </a:extLst>
          </p:cNvPr>
          <p:cNvSpPr/>
          <p:nvPr userDrawn="1"/>
        </p:nvSpPr>
        <p:spPr>
          <a:xfrm>
            <a:off x="0" y="3385488"/>
            <a:ext cx="15321862" cy="159072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5" name="Oval 4">
            <a:hlinkClick r:id="" action="ppaction://noaction"/>
            <a:extLst>
              <a:ext uri="{FF2B5EF4-FFF2-40B4-BE49-F238E27FC236}">
                <a16:creationId xmlns:a16="http://schemas.microsoft.com/office/drawing/2014/main" id="{22DA57F3-3FF8-5D41-8089-32C4A3B696DA}"/>
              </a:ext>
            </a:extLst>
          </p:cNvPr>
          <p:cNvSpPr/>
          <p:nvPr userDrawn="1"/>
        </p:nvSpPr>
        <p:spPr>
          <a:xfrm>
            <a:off x="6676918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6" name="Oval 5">
            <a:hlinkClick r:id="" action="ppaction://noaction"/>
            <a:extLst>
              <a:ext uri="{FF2B5EF4-FFF2-40B4-BE49-F238E27FC236}">
                <a16:creationId xmlns:a16="http://schemas.microsoft.com/office/drawing/2014/main" id="{554ECE54-3114-AE41-83B0-5F787856BDCC}"/>
              </a:ext>
            </a:extLst>
          </p:cNvPr>
          <p:cNvSpPr/>
          <p:nvPr userDrawn="1"/>
        </p:nvSpPr>
        <p:spPr>
          <a:xfrm>
            <a:off x="4654396" y="3016614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7" name="Oval 6">
            <a:hlinkClick r:id="" action="ppaction://noaction"/>
            <a:extLst>
              <a:ext uri="{FF2B5EF4-FFF2-40B4-BE49-F238E27FC236}">
                <a16:creationId xmlns:a16="http://schemas.microsoft.com/office/drawing/2014/main" id="{86B8F00B-A812-B848-9724-568A85483C7D}"/>
              </a:ext>
            </a:extLst>
          </p:cNvPr>
          <p:cNvSpPr/>
          <p:nvPr userDrawn="1"/>
        </p:nvSpPr>
        <p:spPr>
          <a:xfrm>
            <a:off x="2625826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8" name="Oval 7">
            <a:hlinkClick r:id="" action="ppaction://noaction"/>
            <a:extLst>
              <a:ext uri="{FF2B5EF4-FFF2-40B4-BE49-F238E27FC236}">
                <a16:creationId xmlns:a16="http://schemas.microsoft.com/office/drawing/2014/main" id="{710DA886-D501-1144-8A5F-F7ECF6C5268D}"/>
              </a:ext>
            </a:extLst>
          </p:cNvPr>
          <p:cNvSpPr/>
          <p:nvPr userDrawn="1"/>
        </p:nvSpPr>
        <p:spPr>
          <a:xfrm>
            <a:off x="603304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>
              <a:solidFill>
                <a:srgbClr val="E4032B"/>
              </a:solidFill>
            </a:endParaRPr>
          </a:p>
        </p:txBody>
      </p:sp>
      <p:sp>
        <p:nvSpPr>
          <p:cNvPr id="16" name="Oval 15">
            <a:hlinkClick r:id="" action="ppaction://noaction"/>
            <a:extLst>
              <a:ext uri="{FF2B5EF4-FFF2-40B4-BE49-F238E27FC236}">
                <a16:creationId xmlns:a16="http://schemas.microsoft.com/office/drawing/2014/main" id="{B957F31A-9592-4941-B3BF-1293EC08CABD}"/>
              </a:ext>
            </a:extLst>
          </p:cNvPr>
          <p:cNvSpPr/>
          <p:nvPr userDrawn="1"/>
        </p:nvSpPr>
        <p:spPr>
          <a:xfrm>
            <a:off x="8699440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904D3332-E221-5640-B639-5CA2F5DABE6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2420" y="4131956"/>
            <a:ext cx="1779625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Chapter</a:t>
            </a:r>
          </a:p>
        </p:txBody>
      </p:sp>
      <p:sp>
        <p:nvSpPr>
          <p:cNvPr id="14" name="Oval 13">
            <a:hlinkClick r:id="" action="ppaction://noaction"/>
            <a:extLst>
              <a:ext uri="{FF2B5EF4-FFF2-40B4-BE49-F238E27FC236}">
                <a16:creationId xmlns:a16="http://schemas.microsoft.com/office/drawing/2014/main" id="{E6BB7989-39AC-0C43-BB4D-09FAF1297685}"/>
              </a:ext>
            </a:extLst>
          </p:cNvPr>
          <p:cNvSpPr/>
          <p:nvPr userDrawn="1"/>
        </p:nvSpPr>
        <p:spPr>
          <a:xfrm>
            <a:off x="10599123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997BF31B-D7C6-B743-BF68-F4BBC98567B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64942" y="4131956"/>
            <a:ext cx="1779625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Chapter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F8836AF9-CFEE-C742-BF55-C0BD217398C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87464" y="4131956"/>
            <a:ext cx="1779625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Chapter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898F340F-1400-5A45-B7EE-3040B274770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09986" y="4131956"/>
            <a:ext cx="1779625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Chapter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055B3FEA-0AA9-F941-8341-1BCD515F8D6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235339" y="4153385"/>
            <a:ext cx="1779625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Chapter 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38D5FDF4-708D-BE46-89D7-E25A4AC9E86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257861" y="4153385"/>
            <a:ext cx="1779625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Chapter 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BD39BC8-9169-4368-AD4D-5CC8F567AF76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r>
              <a:rPr lang="en-GB" dirty="0"/>
              <a:t>3/6/2022</a:t>
            </a:r>
            <a:endParaRPr lang="en-NL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C42A9C7-AD9E-498E-83F8-F72F4390B7BE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GB" dirty="0"/>
              <a:t>Karel Kroeze - BDSi - Shiny workshop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2760029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hoto Slid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35221B83-6E39-8343-9F8C-A5E351B84E2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5883349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E282617E-4F15-A74B-A62E-57E0C8256C31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15963" y="2882349"/>
            <a:ext cx="3001272" cy="4045502"/>
          </a:xfrm>
          <a:prstGeom prst="rect">
            <a:avLst/>
          </a:prstGeom>
          <a:solidFill>
            <a:srgbClr val="469BC0"/>
          </a:solidFill>
        </p:spPr>
        <p:txBody>
          <a:bodyPr/>
          <a:lstStyle>
            <a:lvl1pPr marL="0" indent="0">
              <a:buNone/>
              <a:defRPr baseline="0">
                <a:solidFill>
                  <a:srgbClr val="469BC0"/>
                </a:solidFill>
              </a:defRPr>
            </a:lvl1pPr>
          </a:lstStyle>
          <a:p>
            <a:r>
              <a:rPr lang="en-US" dirty="0"/>
              <a:t>Background fill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A60A0F-7149-4B4A-85C8-4A16E2EEB39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28751" y="3039993"/>
            <a:ext cx="2749336" cy="1054929"/>
          </a:xfrm>
          <a:prstGeom prst="rect">
            <a:avLst/>
          </a:prstGeom>
        </p:spPr>
        <p:txBody>
          <a:bodyPr anchor="t"/>
          <a:lstStyle>
            <a:lvl1pPr algn="l">
              <a:defRPr sz="32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F90788-FEE6-6646-8A23-1FF755FE718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28751" y="4217359"/>
            <a:ext cx="2749336" cy="236910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body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8BC4FD-2AA2-4677-A6F7-22B3169695C5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r>
              <a:rPr lang="en-GB" dirty="0"/>
              <a:t>3/6/2022</a:t>
            </a:r>
            <a:endParaRPr lang="en-NL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8AF2B1-C660-49F0-A978-D8A32649863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GB" dirty="0"/>
              <a:t>Karel Kroeze - BDSi - Shiny workshop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0754657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hoto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F3F23-5EA4-4041-99C8-3ECD4DD1F8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6077" y="365125"/>
            <a:ext cx="7901609" cy="1325563"/>
          </a:xfrm>
          <a:prstGeom prst="rect">
            <a:avLst/>
          </a:prstGeom>
        </p:spPr>
        <p:txBody>
          <a:bodyPr anchor="ctr"/>
          <a:lstStyle>
            <a:lvl1pPr algn="l">
              <a:defRPr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AFB694-4AA3-E942-83A3-36D1E51705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06076" y="1825625"/>
            <a:ext cx="7901609" cy="3998705"/>
          </a:xfrm>
          <a:prstGeom prst="rect">
            <a:avLst/>
          </a:prstGeom>
        </p:spPr>
        <p:txBody>
          <a:bodyPr/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>
              <a:defRPr baseline="0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>
              <a:defRPr baseline="0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>
              <a:defRPr baseline="0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>
              <a:defRPr baseline="0">
                <a:solidFill>
                  <a:schemeClr val="bg1"/>
                </a:solidFill>
                <a:latin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0F5F4286-FA17-2C44-826D-6C9B300F23C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3746500" cy="68580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CAA2EB-A608-4E78-80D0-F11735B4CC23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GB" dirty="0"/>
              <a:t>3/6/2022</a:t>
            </a:r>
            <a:endParaRPr lang="en-NL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B3BBAA-AE88-403A-859D-270385622A34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 dirty="0"/>
              <a:t>Karel Kroeze - BDSi - Shiny workshop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1638684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Element and conten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38C2D838-41F3-43D1-A726-07EFA83E80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5583" y="365125"/>
            <a:ext cx="10515600" cy="1325563"/>
          </a:xfrm>
          <a:prstGeom prst="rect">
            <a:avLst/>
          </a:prstGeom>
          <a:solidFill>
            <a:schemeClr val="tx1">
              <a:lumMod val="85000"/>
              <a:lumOff val="15000"/>
              <a:alpha val="81000"/>
            </a:schemeClr>
          </a:solidFill>
        </p:spPr>
        <p:txBody>
          <a:bodyPr anchor="ctr"/>
          <a:lstStyle>
            <a:lvl1pPr>
              <a:defRPr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1E83341-9EDD-4B16-901D-ECB7779EC3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65583" y="1825625"/>
            <a:ext cx="5181600" cy="4351338"/>
          </a:xfrm>
          <a:prstGeom prst="rect">
            <a:avLst/>
          </a:prstGeom>
          <a:solidFill>
            <a:schemeClr val="tx1">
              <a:lumMod val="85000"/>
              <a:lumOff val="15000"/>
              <a:alpha val="81000"/>
            </a:schemeClr>
          </a:solidFill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 baseline="0">
                <a:solidFill>
                  <a:schemeClr val="bg1"/>
                </a:solidFill>
              </a:defRPr>
            </a:lvl3pPr>
            <a:lvl4pPr>
              <a:defRPr baseline="0">
                <a:solidFill>
                  <a:schemeClr val="bg1"/>
                </a:solidFill>
              </a:defRPr>
            </a:lvl4pPr>
            <a:lvl5pPr>
              <a:defRPr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C35F5605-0B47-4BED-8CD2-8F8C1C77E6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99583" y="1825625"/>
            <a:ext cx="5181600" cy="4351338"/>
          </a:xfrm>
          <a:prstGeom prst="rect">
            <a:avLst/>
          </a:prstGeom>
          <a:solidFill>
            <a:schemeClr val="tx1">
              <a:lumMod val="85000"/>
              <a:lumOff val="15000"/>
              <a:alpha val="81000"/>
            </a:schemeClr>
          </a:solidFill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 baseline="0">
                <a:solidFill>
                  <a:schemeClr val="bg1"/>
                </a:solidFill>
              </a:defRPr>
            </a:lvl3pPr>
            <a:lvl4pPr>
              <a:defRPr baseline="0">
                <a:solidFill>
                  <a:schemeClr val="bg1"/>
                </a:solidFill>
              </a:defRPr>
            </a:lvl4pPr>
            <a:lvl5pPr>
              <a:defRPr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157BD11-2680-4DFF-9A59-FB4C7CB899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3/6/2022</a:t>
            </a:r>
            <a:endParaRPr lang="en-NL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F5EEC79-6BA1-476B-9F67-1938EA9061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Karel Kroeze - BDSi - Shiny workshop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2731673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3.sv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3" Type="http://schemas.openxmlformats.org/officeDocument/2006/relationships/slideLayout" Target="../slideLayouts/slideLayout9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0.xml"/><Relationship Id="rId9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DB21020-3C79-47A9-BC5D-0C8017031405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982642">
            <a:off x="2631594" y="-3945419"/>
            <a:ext cx="7106696" cy="13651482"/>
          </a:xfrm>
          <a:prstGeom prst="rect">
            <a:avLst/>
          </a:prstGeom>
        </p:spPr>
      </p:pic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7FBF84F7-D648-41CE-95B2-840267316CDA}"/>
              </a:ext>
            </a:extLst>
          </p:cNvPr>
          <p:cNvSpPr txBox="1">
            <a:spLocks/>
          </p:cNvSpPr>
          <p:nvPr userDrawn="1"/>
        </p:nvSpPr>
        <p:spPr>
          <a:xfrm>
            <a:off x="8683087" y="6251439"/>
            <a:ext cx="441770" cy="441813"/>
          </a:xfrm>
          <a:prstGeom prst="ellipse">
            <a:avLst/>
          </a:prstGeom>
          <a:noFill/>
          <a:ln w="50800">
            <a:solidFill>
              <a:schemeClr val="accent1">
                <a:lumMod val="7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100" b="1" i="0" kern="1200" cap="all" baseline="0">
                <a:solidFill>
                  <a:schemeClr val="bg1"/>
                </a:solidFill>
                <a:latin typeface="Arial Narrow" panose="020B0604020202020204" pitchFamily="34" charset="0"/>
                <a:ea typeface="+mn-ea"/>
                <a:cs typeface="Arial Narrow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586D83B-F5E2-6149-B7DD-0F6F1BA7590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D0733D1F-3D9E-4820-9D42-4B5F6AE7EDCD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332675" y="6236052"/>
            <a:ext cx="2714625" cy="457200"/>
          </a:xfrm>
          <a:prstGeom prst="rect">
            <a:avLst/>
          </a:prstGeom>
        </p:spPr>
      </p:pic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6D6E1923-E04F-423E-8250-62C41EFBBA3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44700" y="6365296"/>
            <a:ext cx="2304652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 dirty="0"/>
              <a:t>3/6/2022</a:t>
            </a:r>
            <a:endParaRPr lang="en-NL" dirty="0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B4825176-76C5-4522-A3C6-C83B1DE5A4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910061" y="6356350"/>
            <a:ext cx="5459703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 dirty="0"/>
              <a:t>Karel Kroeze - BDSi - Shiny workshop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7698763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74" r:id="rId2"/>
    <p:sldLayoutId id="2147483675" r:id="rId3"/>
    <p:sldLayoutId id="2147483676" r:id="rId4"/>
    <p:sldLayoutId id="2147483677" r:id="rId5"/>
    <p:sldLayoutId id="2147483678" r:id="rId6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sldNum="0"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7FBF84F7-D648-41CE-95B2-840267316CDA}"/>
              </a:ext>
            </a:extLst>
          </p:cNvPr>
          <p:cNvSpPr txBox="1">
            <a:spLocks/>
          </p:cNvSpPr>
          <p:nvPr userDrawn="1"/>
        </p:nvSpPr>
        <p:spPr>
          <a:xfrm>
            <a:off x="8683087" y="6251439"/>
            <a:ext cx="441770" cy="441813"/>
          </a:xfrm>
          <a:prstGeom prst="ellipse">
            <a:avLst/>
          </a:prstGeom>
          <a:noFill/>
          <a:ln w="50800">
            <a:solidFill>
              <a:schemeClr val="accent1">
                <a:lumMod val="7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100" b="1" i="0" kern="1200" cap="all" baseline="0">
                <a:solidFill>
                  <a:schemeClr val="bg1"/>
                </a:solidFill>
                <a:latin typeface="Arial Narrow" panose="020B0604020202020204" pitchFamily="34" charset="0"/>
                <a:ea typeface="+mn-ea"/>
                <a:cs typeface="Arial Narrow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586D83B-F5E2-6149-B7DD-0F6F1BA7590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D0733D1F-3D9E-4820-9D42-4B5F6AE7EDCD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332675" y="6236052"/>
            <a:ext cx="2714625" cy="457200"/>
          </a:xfrm>
          <a:prstGeom prst="rect">
            <a:avLst/>
          </a:prstGeom>
        </p:spPr>
      </p:pic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B4825176-76C5-4522-A3C6-C83B1DE5A4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910061" y="6356350"/>
            <a:ext cx="5459703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 dirty="0"/>
              <a:t>Karel Kroeze - BDSi - Shiny workshop</a:t>
            </a:r>
            <a:endParaRPr lang="en-NL" dirty="0"/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6D6E1923-E04F-423E-8250-62C41EFBBA3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44700" y="6365296"/>
            <a:ext cx="2304652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 dirty="0"/>
              <a:t>3/6/2022</a:t>
            </a:r>
            <a:endParaRPr lang="en-NL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9E3FFE2-A1EA-46C5-B69B-FEEE9F2F8DC9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-1950800" y="-944455"/>
            <a:ext cx="4191000" cy="65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97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57" r:id="rId3"/>
    <p:sldLayoutId id="2147483659" r:id="rId4"/>
    <p:sldLayoutId id="2147483663" r:id="rId5"/>
  </p:sldLayoutIdLst>
  <p:hf sldNum="0"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1.png"/><Relationship Id="rId7" Type="http://schemas.openxmlformats.org/officeDocument/2006/relationships/image" Target="../media/image1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6.png"/><Relationship Id="rId5" Type="http://schemas.openxmlformats.org/officeDocument/2006/relationships/image" Target="../media/image13.png"/><Relationship Id="rId10" Type="http://schemas.openxmlformats.org/officeDocument/2006/relationships/image" Target="../media/image5.png"/><Relationship Id="rId4" Type="http://schemas.openxmlformats.org/officeDocument/2006/relationships/image" Target="../media/image12.gif"/><Relationship Id="rId9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gif"/><Relationship Id="rId9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2.gi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customXml" Target="../ink/ink6.xml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12" Type="http://schemas.openxmlformats.org/officeDocument/2006/relationships/image" Target="../media/image25.png"/><Relationship Id="rId2" Type="http://schemas.openxmlformats.org/officeDocument/2006/relationships/image" Target="../media/image20.png"/><Relationship Id="rId16" Type="http://schemas.openxmlformats.org/officeDocument/2006/relationships/image" Target="../media/image28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2.png"/><Relationship Id="rId11" Type="http://schemas.openxmlformats.org/officeDocument/2006/relationships/customXml" Target="../ink/ink5.xml"/><Relationship Id="rId5" Type="http://schemas.openxmlformats.org/officeDocument/2006/relationships/customXml" Target="../ink/ink2.xml"/><Relationship Id="rId15" Type="http://schemas.openxmlformats.org/officeDocument/2006/relationships/image" Target="../media/image27.png"/><Relationship Id="rId10" Type="http://schemas.openxmlformats.org/officeDocument/2006/relationships/image" Target="../media/image24.png"/><Relationship Id="rId4" Type="http://schemas.openxmlformats.org/officeDocument/2006/relationships/image" Target="../media/image210.png"/><Relationship Id="rId9" Type="http://schemas.openxmlformats.org/officeDocument/2006/relationships/customXml" Target="../ink/ink4.xml"/><Relationship Id="rId1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rstudio.github.io/renv/articles/renv.html" TargetMode="Externa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studio/shiny" TargetMode="External"/><Relationship Id="rId2" Type="http://schemas.openxmlformats.org/officeDocument/2006/relationships/hyperlink" Target="https://cran.r-project.org/package=shiny" TargetMode="Externa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7.png"/><Relationship Id="rId4" Type="http://schemas.openxmlformats.org/officeDocument/2006/relationships/hyperlink" Target="https://shiny.rstudio.com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2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gi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1.png"/><Relationship Id="rId7" Type="http://schemas.openxmlformats.org/officeDocument/2006/relationships/image" Target="../media/image1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6.png"/><Relationship Id="rId5" Type="http://schemas.openxmlformats.org/officeDocument/2006/relationships/image" Target="../media/image13.png"/><Relationship Id="rId4" Type="http://schemas.openxmlformats.org/officeDocument/2006/relationships/image" Target="../media/image12.gif"/><Relationship Id="rId9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D0782B-0A2E-4C09-B79D-0633CE0E00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solidFill>
            <a:srgbClr val="080808">
              <a:alpha val="10196"/>
            </a:srgbClr>
          </a:solidFill>
        </p:spPr>
        <p:txBody>
          <a:bodyPr/>
          <a:lstStyle/>
          <a:p>
            <a:r>
              <a:rPr lang="en-GB" dirty="0"/>
              <a:t>Interactive Visualizations</a:t>
            </a:r>
            <a:endParaRPr lang="en-NL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FE6658-093E-430F-8403-B1A5EA307379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solidFill>
            <a:srgbClr val="080808">
              <a:alpha val="10196"/>
            </a:srgbClr>
          </a:solidFill>
        </p:spPr>
        <p:txBody>
          <a:bodyPr/>
          <a:lstStyle/>
          <a:p>
            <a:pPr marL="0" indent="0" algn="ctr">
              <a:buNone/>
            </a:pPr>
            <a:r>
              <a:rPr lang="en-GB" dirty="0"/>
              <a:t>With           and Shiny</a:t>
            </a:r>
            <a:endParaRPr lang="en-NL" dirty="0"/>
          </a:p>
        </p:txBody>
      </p:sp>
      <p:pic>
        <p:nvPicPr>
          <p:cNvPr id="4" name="Picture 3" descr="A picture containing text, sign, businesscard&#10;&#10;Description automatically generated">
            <a:extLst>
              <a:ext uri="{FF2B5EF4-FFF2-40B4-BE49-F238E27FC236}">
                <a16:creationId xmlns:a16="http://schemas.microsoft.com/office/drawing/2014/main" id="{A5A1250D-308E-0874-DEB0-35E0338207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3567" y="3195003"/>
            <a:ext cx="1133905" cy="1362004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FF2B8EC-9CA9-3F65-E074-FBD14661C3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8928" y="3378519"/>
            <a:ext cx="1058418" cy="820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37440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ADF7019-D4EC-476A-82E9-651767FA4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000" dirty="0"/>
              <a:t>What is shiny?</a:t>
            </a:r>
            <a:br>
              <a:rPr lang="en-GB" dirty="0"/>
            </a:br>
            <a:r>
              <a:rPr lang="en-GB" dirty="0"/>
              <a:t>A FRAMEWORK</a:t>
            </a:r>
            <a:endParaRPr lang="en-NL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2176F0C-35AA-47F3-B84A-7B833AF80B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16912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b="1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1E12095-5702-47EA-BE0C-4799201BA813}"/>
              </a:ext>
            </a:extLst>
          </p:cNvPr>
          <p:cNvGrpSpPr/>
          <p:nvPr/>
        </p:nvGrpSpPr>
        <p:grpSpPr>
          <a:xfrm>
            <a:off x="1405886" y="2028708"/>
            <a:ext cx="10375297" cy="2347896"/>
            <a:chOff x="1405886" y="3015300"/>
            <a:chExt cx="10375297" cy="2347896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49773C69-F791-4C9D-B91C-448428DCB4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05886" y="3105219"/>
              <a:ext cx="3784679" cy="1998783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9F5D6030-8956-4B72-9ADE-FC1AEA0D9A98}"/>
                </a:ext>
              </a:extLst>
            </p:cNvPr>
            <p:cNvGrpSpPr/>
            <p:nvPr/>
          </p:nvGrpSpPr>
          <p:grpSpPr>
            <a:xfrm>
              <a:off x="7368602" y="3015300"/>
              <a:ext cx="4412581" cy="2347896"/>
              <a:chOff x="7368602" y="3015300"/>
              <a:chExt cx="4412581" cy="2347896"/>
            </a:xfrm>
          </p:grpSpPr>
          <p:pic>
            <p:nvPicPr>
              <p:cNvPr id="2054" name="Picture 6">
                <a:extLst>
                  <a:ext uri="{FF2B5EF4-FFF2-40B4-BE49-F238E27FC236}">
                    <a16:creationId xmlns:a16="http://schemas.microsoft.com/office/drawing/2014/main" id="{9B62433B-6397-4389-99FC-B3CA56D6974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7448905" y="3015300"/>
                <a:ext cx="3269973" cy="2178619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7F48168-80CE-441D-AE4A-51DEBD7BCFE2}"/>
                  </a:ext>
                </a:extLst>
              </p:cNvPr>
              <p:cNvSpPr txBox="1"/>
              <p:nvPr/>
            </p:nvSpPr>
            <p:spPr>
              <a:xfrm>
                <a:off x="7368602" y="5193919"/>
                <a:ext cx="4412581" cy="1692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nl-NL" sz="5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https://commons.wikimedia.org/wiki/File:Wikimedia_Foundation_Servers-8055_17.jpg</a:t>
                </a:r>
                <a:endParaRPr lang="en-NL" sz="5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9D0CA9DB-0FA4-4CBE-A505-EEEF65D24543}"/>
                </a:ext>
              </a:extLst>
            </p:cNvPr>
            <p:cNvGrpSpPr/>
            <p:nvPr/>
          </p:nvGrpSpPr>
          <p:grpSpPr>
            <a:xfrm>
              <a:off x="5532106" y="3609474"/>
              <a:ext cx="4520865" cy="1099583"/>
              <a:chOff x="5532106" y="3609474"/>
              <a:chExt cx="4520865" cy="1099583"/>
            </a:xfrm>
          </p:grpSpPr>
          <p:sp>
            <p:nvSpPr>
              <p:cNvPr id="2" name="Arrow: Right 1">
                <a:extLst>
                  <a:ext uri="{FF2B5EF4-FFF2-40B4-BE49-F238E27FC236}">
                    <a16:creationId xmlns:a16="http://schemas.microsoft.com/office/drawing/2014/main" id="{652711FA-C3FB-4BBF-8A5A-0B2800E95D10}"/>
                  </a:ext>
                </a:extLst>
              </p:cNvPr>
              <p:cNvSpPr/>
              <p:nvPr/>
            </p:nvSpPr>
            <p:spPr>
              <a:xfrm>
                <a:off x="5735764" y="3783931"/>
                <a:ext cx="1371600" cy="264695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9" name="Arrow: Right 8">
                <a:extLst>
                  <a:ext uri="{FF2B5EF4-FFF2-40B4-BE49-F238E27FC236}">
                    <a16:creationId xmlns:a16="http://schemas.microsoft.com/office/drawing/2014/main" id="{EB5746F9-2DB0-45CE-BF64-ABC17CB73551}"/>
                  </a:ext>
                </a:extLst>
              </p:cNvPr>
              <p:cNvSpPr/>
              <p:nvPr/>
            </p:nvSpPr>
            <p:spPr>
              <a:xfrm rot="10800000">
                <a:off x="5532106" y="4051215"/>
                <a:ext cx="1371600" cy="264695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F65F6E6-F0B1-479E-808F-CBC2F52C1B51}"/>
                  </a:ext>
                </a:extLst>
              </p:cNvPr>
              <p:cNvSpPr txBox="1"/>
              <p:nvPr/>
            </p:nvSpPr>
            <p:spPr>
              <a:xfrm>
                <a:off x="5640390" y="4281570"/>
                <a:ext cx="4412581" cy="1692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nl-NL" sz="5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http://www.mojimade.com/cloud-caf-stickers</a:t>
                </a:r>
                <a:endParaRPr lang="en-NL" sz="5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pic>
            <p:nvPicPr>
              <p:cNvPr id="5" name="Graphic 4">
                <a:extLst>
                  <a:ext uri="{FF2B5EF4-FFF2-40B4-BE49-F238E27FC236}">
                    <a16:creationId xmlns:a16="http://schemas.microsoft.com/office/drawing/2014/main" id="{A3DF54F0-9609-4577-A9CD-7FB114D677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5770034" y="3609474"/>
                <a:ext cx="1099583" cy="1099583"/>
              </a:xfrm>
              <a:prstGeom prst="rect">
                <a:avLst/>
              </a:prstGeom>
            </p:spPr>
          </p:pic>
        </p:grp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75D1008-716C-415E-AB6D-851BDCB680D3}"/>
              </a:ext>
            </a:extLst>
          </p:cNvPr>
          <p:cNvGrpSpPr/>
          <p:nvPr/>
        </p:nvGrpSpPr>
        <p:grpSpPr>
          <a:xfrm>
            <a:off x="2340029" y="4337400"/>
            <a:ext cx="1916392" cy="1024435"/>
            <a:chOff x="1316912" y="4327700"/>
            <a:chExt cx="1916392" cy="1024435"/>
          </a:xfrm>
        </p:grpSpPr>
        <p:pic>
          <p:nvPicPr>
            <p:cNvPr id="14" name="Picture 13" descr="A red and white logo&#10;&#10;Description automatically generated with low confidence">
              <a:extLst>
                <a:ext uri="{FF2B5EF4-FFF2-40B4-BE49-F238E27FC236}">
                  <a16:creationId xmlns:a16="http://schemas.microsoft.com/office/drawing/2014/main" id="{C547BE29-3E71-4EDA-824D-7678228CD06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6912" y="4327700"/>
              <a:ext cx="713557" cy="713557"/>
            </a:xfrm>
            <a:prstGeom prst="rect">
              <a:avLst/>
            </a:prstGeom>
          </p:spPr>
        </p:pic>
        <p:pic>
          <p:nvPicPr>
            <p:cNvPr id="16" name="Picture 15" descr="Logo, icon&#10;&#10;Description automatically generated with medium confidence">
              <a:extLst>
                <a:ext uri="{FF2B5EF4-FFF2-40B4-BE49-F238E27FC236}">
                  <a16:creationId xmlns:a16="http://schemas.microsoft.com/office/drawing/2014/main" id="{37704239-B747-4051-9208-3FD44C4EF3E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75909" y="5115134"/>
              <a:ext cx="272685" cy="217296"/>
            </a:xfrm>
            <a:prstGeom prst="rect">
              <a:avLst/>
            </a:prstGeom>
          </p:spPr>
        </p:pic>
        <p:pic>
          <p:nvPicPr>
            <p:cNvPr id="18" name="Picture 17" descr="Icon&#10;&#10;Description automatically generated">
              <a:extLst>
                <a:ext uri="{FF2B5EF4-FFF2-40B4-BE49-F238E27FC236}">
                  <a16:creationId xmlns:a16="http://schemas.microsoft.com/office/drawing/2014/main" id="{83531854-2D58-4728-B304-61E078B8982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26536" y="5115133"/>
              <a:ext cx="272685" cy="237002"/>
            </a:xfrm>
            <a:prstGeom prst="rect">
              <a:avLst/>
            </a:prstGeom>
          </p:spPr>
        </p:pic>
        <p:pic>
          <p:nvPicPr>
            <p:cNvPr id="20" name="Picture 19" descr="Logo&#10;&#10;Description automatically generated">
              <a:extLst>
                <a:ext uri="{FF2B5EF4-FFF2-40B4-BE49-F238E27FC236}">
                  <a16:creationId xmlns:a16="http://schemas.microsoft.com/office/drawing/2014/main" id="{91CBE5CD-598C-48A8-9B81-D785EE4A8BF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26536" y="4431094"/>
              <a:ext cx="506768" cy="506768"/>
            </a:xfrm>
            <a:prstGeom prst="rect">
              <a:avLst/>
            </a:prstGeom>
          </p:spPr>
        </p:pic>
        <p:pic>
          <p:nvPicPr>
            <p:cNvPr id="22" name="Picture 21" descr="Icon&#10;&#10;Description automatically generated">
              <a:extLst>
                <a:ext uri="{FF2B5EF4-FFF2-40B4-BE49-F238E27FC236}">
                  <a16:creationId xmlns:a16="http://schemas.microsoft.com/office/drawing/2014/main" id="{CA646CEE-418D-4EF4-9534-5A1CC76BE20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75378" y="4327700"/>
              <a:ext cx="505770" cy="713557"/>
            </a:xfrm>
            <a:prstGeom prst="rect">
              <a:avLst/>
            </a:prstGeom>
          </p:spPr>
        </p:pic>
      </p:grpSp>
      <p:pic>
        <p:nvPicPr>
          <p:cNvPr id="12" name="Picture 11" descr="A picture containing text, sign, businesscard&#10;&#10;Description automatically generated">
            <a:extLst>
              <a:ext uri="{FF2B5EF4-FFF2-40B4-BE49-F238E27FC236}">
                <a16:creationId xmlns:a16="http://schemas.microsoft.com/office/drawing/2014/main" id="{B32043CA-E550-405B-8A4C-44ECD58AA06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03591">
            <a:off x="2633423" y="3926692"/>
            <a:ext cx="1480613" cy="1778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1242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ADF7019-D4EC-476A-82E9-651767FA4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000" dirty="0"/>
              <a:t>What is shiny?</a:t>
            </a:r>
            <a:br>
              <a:rPr lang="en-GB" dirty="0"/>
            </a:br>
            <a:r>
              <a:rPr lang="en-GB" dirty="0"/>
              <a:t>A FRAMEWORK</a:t>
            </a:r>
            <a:endParaRPr lang="en-NL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2176F0C-35AA-47F3-B84A-7B833AF80B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16912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b="1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1E12095-5702-47EA-BE0C-4799201BA813}"/>
              </a:ext>
            </a:extLst>
          </p:cNvPr>
          <p:cNvGrpSpPr/>
          <p:nvPr/>
        </p:nvGrpSpPr>
        <p:grpSpPr>
          <a:xfrm>
            <a:off x="1405886" y="2028708"/>
            <a:ext cx="10375297" cy="2347896"/>
            <a:chOff x="1405886" y="3015300"/>
            <a:chExt cx="10375297" cy="2347896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49773C69-F791-4C9D-B91C-448428DCB4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05886" y="3105219"/>
              <a:ext cx="3784679" cy="1998783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9F5D6030-8956-4B72-9ADE-FC1AEA0D9A98}"/>
                </a:ext>
              </a:extLst>
            </p:cNvPr>
            <p:cNvGrpSpPr/>
            <p:nvPr/>
          </p:nvGrpSpPr>
          <p:grpSpPr>
            <a:xfrm>
              <a:off x="7368602" y="3015300"/>
              <a:ext cx="4412581" cy="2347896"/>
              <a:chOff x="7368602" y="3015300"/>
              <a:chExt cx="4412581" cy="2347896"/>
            </a:xfrm>
          </p:grpSpPr>
          <p:pic>
            <p:nvPicPr>
              <p:cNvPr id="2054" name="Picture 6">
                <a:extLst>
                  <a:ext uri="{FF2B5EF4-FFF2-40B4-BE49-F238E27FC236}">
                    <a16:creationId xmlns:a16="http://schemas.microsoft.com/office/drawing/2014/main" id="{9B62433B-6397-4389-99FC-B3CA56D6974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7448905" y="3015300"/>
                <a:ext cx="3269973" cy="2178619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7F48168-80CE-441D-AE4A-51DEBD7BCFE2}"/>
                  </a:ext>
                </a:extLst>
              </p:cNvPr>
              <p:cNvSpPr txBox="1"/>
              <p:nvPr/>
            </p:nvSpPr>
            <p:spPr>
              <a:xfrm>
                <a:off x="7368602" y="5193919"/>
                <a:ext cx="4412581" cy="1692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nl-NL" sz="5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https://commons.wikimedia.org/wiki/File:Wikimedia_Foundation_Servers-8055_17.jpg</a:t>
                </a:r>
                <a:endParaRPr lang="en-NL" sz="5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9D0CA9DB-0FA4-4CBE-A505-EEEF65D24543}"/>
                </a:ext>
              </a:extLst>
            </p:cNvPr>
            <p:cNvGrpSpPr/>
            <p:nvPr/>
          </p:nvGrpSpPr>
          <p:grpSpPr>
            <a:xfrm>
              <a:off x="5532106" y="3609474"/>
              <a:ext cx="4520865" cy="1099583"/>
              <a:chOff x="5532106" y="3609474"/>
              <a:chExt cx="4520865" cy="1099583"/>
            </a:xfrm>
          </p:grpSpPr>
          <p:sp>
            <p:nvSpPr>
              <p:cNvPr id="2" name="Arrow: Right 1">
                <a:extLst>
                  <a:ext uri="{FF2B5EF4-FFF2-40B4-BE49-F238E27FC236}">
                    <a16:creationId xmlns:a16="http://schemas.microsoft.com/office/drawing/2014/main" id="{652711FA-C3FB-4BBF-8A5A-0B2800E95D10}"/>
                  </a:ext>
                </a:extLst>
              </p:cNvPr>
              <p:cNvSpPr/>
              <p:nvPr/>
            </p:nvSpPr>
            <p:spPr>
              <a:xfrm>
                <a:off x="5735764" y="3783931"/>
                <a:ext cx="1371600" cy="264695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9" name="Arrow: Right 8">
                <a:extLst>
                  <a:ext uri="{FF2B5EF4-FFF2-40B4-BE49-F238E27FC236}">
                    <a16:creationId xmlns:a16="http://schemas.microsoft.com/office/drawing/2014/main" id="{EB5746F9-2DB0-45CE-BF64-ABC17CB73551}"/>
                  </a:ext>
                </a:extLst>
              </p:cNvPr>
              <p:cNvSpPr/>
              <p:nvPr/>
            </p:nvSpPr>
            <p:spPr>
              <a:xfrm rot="10800000">
                <a:off x="5532106" y="4051215"/>
                <a:ext cx="1371600" cy="264695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F65F6E6-F0B1-479E-808F-CBC2F52C1B51}"/>
                  </a:ext>
                </a:extLst>
              </p:cNvPr>
              <p:cNvSpPr txBox="1"/>
              <p:nvPr/>
            </p:nvSpPr>
            <p:spPr>
              <a:xfrm>
                <a:off x="5640390" y="4281570"/>
                <a:ext cx="4412581" cy="1692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nl-NL" sz="5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http://www.mojimade.com/cloud-caf-stickers</a:t>
                </a:r>
                <a:endParaRPr lang="en-NL" sz="5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pic>
            <p:nvPicPr>
              <p:cNvPr id="5" name="Graphic 4">
                <a:extLst>
                  <a:ext uri="{FF2B5EF4-FFF2-40B4-BE49-F238E27FC236}">
                    <a16:creationId xmlns:a16="http://schemas.microsoft.com/office/drawing/2014/main" id="{A3DF54F0-9609-4577-A9CD-7FB114D677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5770034" y="3609474"/>
                <a:ext cx="1099583" cy="1099583"/>
              </a:xfrm>
              <a:prstGeom prst="rect">
                <a:avLst/>
              </a:prstGeom>
            </p:spPr>
          </p:pic>
        </p:grp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75D1008-716C-415E-AB6D-851BDCB680D3}"/>
              </a:ext>
            </a:extLst>
          </p:cNvPr>
          <p:cNvGrpSpPr/>
          <p:nvPr/>
        </p:nvGrpSpPr>
        <p:grpSpPr>
          <a:xfrm>
            <a:off x="2340029" y="4337400"/>
            <a:ext cx="1916392" cy="713557"/>
            <a:chOff x="1316912" y="4327700"/>
            <a:chExt cx="1916392" cy="713557"/>
          </a:xfrm>
        </p:grpSpPr>
        <p:pic>
          <p:nvPicPr>
            <p:cNvPr id="14" name="Picture 13" descr="A red and white logo&#10;&#10;Description automatically generated with low confidence">
              <a:extLst>
                <a:ext uri="{FF2B5EF4-FFF2-40B4-BE49-F238E27FC236}">
                  <a16:creationId xmlns:a16="http://schemas.microsoft.com/office/drawing/2014/main" id="{C547BE29-3E71-4EDA-824D-7678228CD06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6912" y="4327700"/>
              <a:ext cx="713557" cy="713557"/>
            </a:xfrm>
            <a:prstGeom prst="rect">
              <a:avLst/>
            </a:prstGeom>
          </p:spPr>
        </p:pic>
        <p:pic>
          <p:nvPicPr>
            <p:cNvPr id="20" name="Picture 19" descr="Logo&#10;&#10;Description automatically generated">
              <a:extLst>
                <a:ext uri="{FF2B5EF4-FFF2-40B4-BE49-F238E27FC236}">
                  <a16:creationId xmlns:a16="http://schemas.microsoft.com/office/drawing/2014/main" id="{91CBE5CD-598C-48A8-9B81-D785EE4A8BF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26536" y="4431094"/>
              <a:ext cx="506768" cy="506768"/>
            </a:xfrm>
            <a:prstGeom prst="rect">
              <a:avLst/>
            </a:prstGeom>
          </p:spPr>
        </p:pic>
        <p:pic>
          <p:nvPicPr>
            <p:cNvPr id="22" name="Picture 21" descr="Icon&#10;&#10;Description automatically generated">
              <a:extLst>
                <a:ext uri="{FF2B5EF4-FFF2-40B4-BE49-F238E27FC236}">
                  <a16:creationId xmlns:a16="http://schemas.microsoft.com/office/drawing/2014/main" id="{CA646CEE-418D-4EF4-9534-5A1CC76BE20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75378" y="4327700"/>
              <a:ext cx="505770" cy="713557"/>
            </a:xfrm>
            <a:prstGeom prst="rect">
              <a:avLst/>
            </a:prstGeom>
          </p:spPr>
        </p:pic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5526E443-F0C0-46C9-96D7-328440C81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4431" y="4506720"/>
            <a:ext cx="660115" cy="511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 descr="A picture containing text, sign, businesscard&#10;&#10;Description automatically generated">
            <a:extLst>
              <a:ext uri="{FF2B5EF4-FFF2-40B4-BE49-F238E27FC236}">
                <a16:creationId xmlns:a16="http://schemas.microsoft.com/office/drawing/2014/main" id="{A921ACE8-2398-49DC-81FD-CBD7F5299BB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03591">
            <a:off x="2633423" y="3926692"/>
            <a:ext cx="1480613" cy="1778457"/>
          </a:xfrm>
          <a:prstGeom prst="rect">
            <a:avLst/>
          </a:prstGeom>
        </p:spPr>
      </p:pic>
      <p:pic>
        <p:nvPicPr>
          <p:cNvPr id="21" name="Picture 20" descr="A picture containing text, sign, businesscard&#10;&#10;Description automatically generated">
            <a:extLst>
              <a:ext uri="{FF2B5EF4-FFF2-40B4-BE49-F238E27FC236}">
                <a16:creationId xmlns:a16="http://schemas.microsoft.com/office/drawing/2014/main" id="{ACB863C3-CF7A-408C-9FFC-5006BA83508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1059" y="4360191"/>
            <a:ext cx="669904" cy="804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7731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ADF7019-D4EC-476A-82E9-651767FA4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000" dirty="0"/>
              <a:t>What is shiny?</a:t>
            </a:r>
            <a:br>
              <a:rPr lang="en-GB" dirty="0"/>
            </a:br>
            <a:r>
              <a:rPr lang="en-GB" dirty="0"/>
              <a:t>A FRAMEWORK</a:t>
            </a:r>
            <a:endParaRPr lang="en-NL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2176F0C-35AA-47F3-B84A-7B833AF80B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16912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b="1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1E12095-5702-47EA-BE0C-4799201BA813}"/>
              </a:ext>
            </a:extLst>
          </p:cNvPr>
          <p:cNvGrpSpPr/>
          <p:nvPr/>
        </p:nvGrpSpPr>
        <p:grpSpPr>
          <a:xfrm>
            <a:off x="1405886" y="2028708"/>
            <a:ext cx="10375297" cy="2347896"/>
            <a:chOff x="1405886" y="3015300"/>
            <a:chExt cx="10375297" cy="2347896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49773C69-F791-4C9D-B91C-448428DCB4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05886" y="3105219"/>
              <a:ext cx="3784679" cy="1998783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9F5D6030-8956-4B72-9ADE-FC1AEA0D9A98}"/>
                </a:ext>
              </a:extLst>
            </p:cNvPr>
            <p:cNvGrpSpPr/>
            <p:nvPr/>
          </p:nvGrpSpPr>
          <p:grpSpPr>
            <a:xfrm>
              <a:off x="7368602" y="3015300"/>
              <a:ext cx="4412581" cy="2347896"/>
              <a:chOff x="7368602" y="3015300"/>
              <a:chExt cx="4412581" cy="2347896"/>
            </a:xfrm>
          </p:grpSpPr>
          <p:pic>
            <p:nvPicPr>
              <p:cNvPr id="2054" name="Picture 6">
                <a:extLst>
                  <a:ext uri="{FF2B5EF4-FFF2-40B4-BE49-F238E27FC236}">
                    <a16:creationId xmlns:a16="http://schemas.microsoft.com/office/drawing/2014/main" id="{9B62433B-6397-4389-99FC-B3CA56D6974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7448905" y="3015300"/>
                <a:ext cx="3269973" cy="2178619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7F48168-80CE-441D-AE4A-51DEBD7BCFE2}"/>
                  </a:ext>
                </a:extLst>
              </p:cNvPr>
              <p:cNvSpPr txBox="1"/>
              <p:nvPr/>
            </p:nvSpPr>
            <p:spPr>
              <a:xfrm>
                <a:off x="7368602" y="5193919"/>
                <a:ext cx="4412581" cy="1692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nl-NL" sz="5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https://commons.wikimedia.org/wiki/File:Wikimedia_Foundation_Servers-8055_17.jpg</a:t>
                </a:r>
                <a:endParaRPr lang="en-NL" sz="5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9D0CA9DB-0FA4-4CBE-A505-EEEF65D24543}"/>
                </a:ext>
              </a:extLst>
            </p:cNvPr>
            <p:cNvGrpSpPr/>
            <p:nvPr/>
          </p:nvGrpSpPr>
          <p:grpSpPr>
            <a:xfrm>
              <a:off x="5532106" y="3609474"/>
              <a:ext cx="4520865" cy="1099583"/>
              <a:chOff x="5532106" y="3609474"/>
              <a:chExt cx="4520865" cy="1099583"/>
            </a:xfrm>
          </p:grpSpPr>
          <p:sp>
            <p:nvSpPr>
              <p:cNvPr id="2" name="Arrow: Right 1">
                <a:extLst>
                  <a:ext uri="{FF2B5EF4-FFF2-40B4-BE49-F238E27FC236}">
                    <a16:creationId xmlns:a16="http://schemas.microsoft.com/office/drawing/2014/main" id="{652711FA-C3FB-4BBF-8A5A-0B2800E95D10}"/>
                  </a:ext>
                </a:extLst>
              </p:cNvPr>
              <p:cNvSpPr/>
              <p:nvPr/>
            </p:nvSpPr>
            <p:spPr>
              <a:xfrm>
                <a:off x="5735764" y="3783931"/>
                <a:ext cx="1371600" cy="264695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9" name="Arrow: Right 8">
                <a:extLst>
                  <a:ext uri="{FF2B5EF4-FFF2-40B4-BE49-F238E27FC236}">
                    <a16:creationId xmlns:a16="http://schemas.microsoft.com/office/drawing/2014/main" id="{EB5746F9-2DB0-45CE-BF64-ABC17CB73551}"/>
                  </a:ext>
                </a:extLst>
              </p:cNvPr>
              <p:cNvSpPr/>
              <p:nvPr/>
            </p:nvSpPr>
            <p:spPr>
              <a:xfrm rot="10800000">
                <a:off x="5532106" y="4051215"/>
                <a:ext cx="1371600" cy="264695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F65F6E6-F0B1-479E-808F-CBC2F52C1B51}"/>
                  </a:ext>
                </a:extLst>
              </p:cNvPr>
              <p:cNvSpPr txBox="1"/>
              <p:nvPr/>
            </p:nvSpPr>
            <p:spPr>
              <a:xfrm>
                <a:off x="5640390" y="4281570"/>
                <a:ext cx="4412581" cy="1692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nl-NL" sz="5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http://www.mojimade.com/cloud-caf-stickers</a:t>
                </a:r>
                <a:endParaRPr lang="en-NL" sz="5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pic>
            <p:nvPicPr>
              <p:cNvPr id="5" name="Graphic 4">
                <a:extLst>
                  <a:ext uri="{FF2B5EF4-FFF2-40B4-BE49-F238E27FC236}">
                    <a16:creationId xmlns:a16="http://schemas.microsoft.com/office/drawing/2014/main" id="{A3DF54F0-9609-4577-A9CD-7FB114D677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5770034" y="3609474"/>
                <a:ext cx="1099583" cy="1099583"/>
              </a:xfrm>
              <a:prstGeom prst="rect">
                <a:avLst/>
              </a:prstGeom>
            </p:spPr>
          </p:pic>
        </p:grp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17F29C5C-F5D8-4BAF-8D18-FC040CD63E03}"/>
              </a:ext>
            </a:extLst>
          </p:cNvPr>
          <p:cNvSpPr txBox="1"/>
          <p:nvPr/>
        </p:nvSpPr>
        <p:spPr>
          <a:xfrm>
            <a:off x="2282102" y="4529003"/>
            <a:ext cx="24517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  <a:latin typeface="FuraCode Nerd Font" panose="020B0509050000020004" pitchFamily="50" charset="0"/>
                <a:ea typeface="FuraCode Nerd Font" panose="020B0509050000020004" pitchFamily="50" charset="0"/>
              </a:rPr>
              <a:t>UI</a:t>
            </a:r>
            <a:r>
              <a:rPr lang="en-GB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FuraCode Nerd Font" panose="020B0509050000020004" pitchFamily="50" charset="0"/>
                <a:ea typeface="FuraCode Nerd Font" panose="020B0509050000020004" pitchFamily="50" charset="0"/>
              </a:rPr>
              <a:t>.R</a:t>
            </a:r>
            <a:endParaRPr lang="en-NL" sz="3200" dirty="0">
              <a:solidFill>
                <a:schemeClr val="tx1">
                  <a:lumMod val="65000"/>
                  <a:lumOff val="35000"/>
                </a:schemeClr>
              </a:solidFill>
              <a:latin typeface="FuraCode Nerd Font" panose="020B0509050000020004" pitchFamily="50" charset="0"/>
              <a:ea typeface="FuraCode Nerd Font" panose="020B0509050000020004" pitchFamily="50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E9F9B0E-7DA0-4A68-9AC9-9BA9A11266AE}"/>
              </a:ext>
            </a:extLst>
          </p:cNvPr>
          <p:cNvSpPr txBox="1"/>
          <p:nvPr/>
        </p:nvSpPr>
        <p:spPr>
          <a:xfrm>
            <a:off x="7857992" y="4529003"/>
            <a:ext cx="24517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err="1">
                <a:solidFill>
                  <a:schemeClr val="bg1"/>
                </a:solidFill>
                <a:latin typeface="FuraCode Nerd Font" panose="020B0509050000020004" pitchFamily="50" charset="0"/>
                <a:ea typeface="FuraCode Nerd Font" panose="020B0509050000020004" pitchFamily="50" charset="0"/>
              </a:rPr>
              <a:t>Server</a:t>
            </a:r>
            <a:r>
              <a:rPr lang="en-GB" sz="3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FuraCode Nerd Font" panose="020B0509050000020004" pitchFamily="50" charset="0"/>
                <a:ea typeface="FuraCode Nerd Font" panose="020B0509050000020004" pitchFamily="50" charset="0"/>
              </a:rPr>
              <a:t>.R</a:t>
            </a:r>
            <a:endParaRPr lang="en-NL" sz="3200" dirty="0">
              <a:solidFill>
                <a:schemeClr val="tx1">
                  <a:lumMod val="65000"/>
                  <a:lumOff val="35000"/>
                </a:schemeClr>
              </a:solidFill>
              <a:latin typeface="FuraCode Nerd Font" panose="020B0509050000020004" pitchFamily="50" charset="0"/>
              <a:ea typeface="FuraCode Nerd Font" panose="020B050905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80953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124657-724A-4A45-9803-3254D3218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000" dirty="0"/>
              <a:t>What is Shiny?</a:t>
            </a:r>
            <a:br>
              <a:rPr lang="en-GB" sz="2000" dirty="0"/>
            </a:br>
            <a:r>
              <a:rPr lang="en-GB" dirty="0"/>
              <a:t>User Interface &amp; server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F12917-4FBD-4243-AA0B-CF762DA7473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dirty="0">
                <a:latin typeface="FuraCode Nerd Font" panose="020B0509050000020004" pitchFamily="50" charset="0"/>
                <a:ea typeface="FuraCode Nerd Font" panose="020B0509050000020004" pitchFamily="50" charset="0"/>
              </a:rPr>
              <a:t>UI</a:t>
            </a: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FuraCode Nerd Font" panose="020B0509050000020004" pitchFamily="50" charset="0"/>
                <a:ea typeface="FuraCode Nerd Font" panose="020B0509050000020004" pitchFamily="50" charset="0"/>
              </a:rPr>
              <a:t>.R</a:t>
            </a:r>
          </a:p>
          <a:p>
            <a:pPr lvl="1"/>
            <a:r>
              <a:rPr lang="en-GB" dirty="0">
                <a:ea typeface="FuraCode Nerd Font" panose="020B0509050000020004" pitchFamily="50" charset="0"/>
              </a:rPr>
              <a:t>Layout</a:t>
            </a:r>
          </a:p>
          <a:p>
            <a:pPr lvl="1"/>
            <a:r>
              <a:rPr lang="en-GB" dirty="0">
                <a:solidFill>
                  <a:schemeClr val="accent1"/>
                </a:solidFill>
              </a:rPr>
              <a:t>Inputs</a:t>
            </a:r>
          </a:p>
          <a:p>
            <a:pPr lvl="2"/>
            <a:r>
              <a:rPr lang="en-GB" dirty="0"/>
              <a:t>Text fields, buttons, etc.</a:t>
            </a:r>
          </a:p>
          <a:p>
            <a:pPr lvl="2"/>
            <a:r>
              <a:rPr lang="en-GB" dirty="0"/>
              <a:t>File uploads</a:t>
            </a:r>
          </a:p>
          <a:p>
            <a:pPr lvl="2"/>
            <a:r>
              <a:rPr lang="en-GB" dirty="0"/>
              <a:t>Mouse clicks, drags, etc.</a:t>
            </a:r>
          </a:p>
          <a:p>
            <a:pPr lvl="2"/>
            <a:endParaRPr lang="en-GB" dirty="0"/>
          </a:p>
          <a:p>
            <a:pPr lvl="1"/>
            <a:r>
              <a:rPr lang="en-GB" dirty="0">
                <a:solidFill>
                  <a:schemeClr val="accent1"/>
                </a:solidFill>
              </a:rPr>
              <a:t>Outputs</a:t>
            </a:r>
          </a:p>
          <a:p>
            <a:pPr lvl="2"/>
            <a:r>
              <a:rPr lang="en-GB" dirty="0"/>
              <a:t>Text</a:t>
            </a:r>
          </a:p>
          <a:p>
            <a:pPr lvl="2"/>
            <a:r>
              <a:rPr lang="en-GB" dirty="0"/>
              <a:t>Tables, figures, media, etc.</a:t>
            </a:r>
          </a:p>
          <a:p>
            <a:pPr lvl="2"/>
            <a:r>
              <a:rPr lang="en-GB" dirty="0"/>
              <a:t>File downloads</a:t>
            </a:r>
            <a:endParaRPr lang="en-NL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D77102-DE62-41D7-9522-ADA7212654B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GB" dirty="0">
                <a:latin typeface="FuraCode Nerd Font" panose="020B0509050000020004" pitchFamily="50" charset="0"/>
                <a:ea typeface="FuraCode Nerd Font" panose="020B0509050000020004" pitchFamily="50" charset="0"/>
              </a:rPr>
              <a:t>Server</a:t>
            </a: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FuraCode Nerd Font" panose="020B0509050000020004" pitchFamily="50" charset="0"/>
                <a:ea typeface="FuraCode Nerd Font" panose="020B0509050000020004" pitchFamily="50" charset="0"/>
              </a:rPr>
              <a:t>.R</a:t>
            </a:r>
          </a:p>
          <a:p>
            <a:pPr lvl="1"/>
            <a:r>
              <a:rPr lang="en-GB" dirty="0"/>
              <a:t>Handle data and logic</a:t>
            </a:r>
          </a:p>
          <a:p>
            <a:pPr lvl="1"/>
            <a:endParaRPr lang="en-GB" dirty="0"/>
          </a:p>
          <a:p>
            <a:pPr lvl="1"/>
            <a:r>
              <a:rPr lang="en-GB" dirty="0">
                <a:solidFill>
                  <a:schemeClr val="accent1"/>
                </a:solidFill>
              </a:rPr>
              <a:t>React</a:t>
            </a:r>
            <a:r>
              <a:rPr lang="en-GB" b="1" dirty="0"/>
              <a:t> </a:t>
            </a:r>
            <a:r>
              <a:rPr lang="en-GB" dirty="0"/>
              <a:t>to changes</a:t>
            </a:r>
          </a:p>
          <a:p>
            <a:pPr lvl="2"/>
            <a:r>
              <a:rPr lang="en-GB" b="1" dirty="0"/>
              <a:t>Observe </a:t>
            </a:r>
            <a:r>
              <a:rPr lang="en-GB" dirty="0"/>
              <a:t>inputs</a:t>
            </a:r>
            <a:endParaRPr lang="en-GB" b="1" dirty="0"/>
          </a:p>
          <a:p>
            <a:pPr lvl="2"/>
            <a:r>
              <a:rPr lang="en-GB" dirty="0"/>
              <a:t>Update outputs</a:t>
            </a:r>
          </a:p>
          <a:p>
            <a:pPr lvl="2"/>
            <a:r>
              <a:rPr lang="en-GB" dirty="0"/>
              <a:t>Trigger side effects</a:t>
            </a:r>
          </a:p>
          <a:p>
            <a:pPr lvl="2"/>
            <a:endParaRPr lang="en-GB" dirty="0"/>
          </a:p>
          <a:p>
            <a:pPr lvl="1"/>
            <a:r>
              <a:rPr lang="en-GB" dirty="0"/>
              <a:t>Maintain </a:t>
            </a:r>
            <a:r>
              <a:rPr lang="en-GB" dirty="0">
                <a:solidFill>
                  <a:schemeClr val="accent1"/>
                </a:solidFill>
              </a:rPr>
              <a:t>state</a:t>
            </a:r>
          </a:p>
          <a:p>
            <a:pPr lvl="2"/>
            <a:r>
              <a:rPr lang="en-GB" dirty="0"/>
              <a:t>Data, inputs, outputs</a:t>
            </a:r>
          </a:p>
          <a:p>
            <a:pPr lvl="2"/>
            <a:r>
              <a:rPr lang="en-GB" dirty="0"/>
              <a:t>Dynamic/intermediate data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023606-B5EB-41A5-9AE1-A28708C761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3/6/2022</a:t>
            </a:r>
            <a:endParaRPr lang="en-NL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1509DE-DAD8-4621-A5F0-3098C3EFFE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Karel Kroeze - BDSi - Shiny workshop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8389489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12D4E0A-5A06-4F58-A5F6-BE818657290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Hello, world!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9973914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5E524-C514-45D7-BC6C-D11A108C5A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000" dirty="0"/>
              <a:t>Hello, world!</a:t>
            </a:r>
            <a:br>
              <a:rPr lang="en-GB" dirty="0"/>
            </a:br>
            <a:r>
              <a:rPr lang="en-GB" dirty="0"/>
              <a:t>Create a new shiny app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955285-5F23-4DBC-8F2C-B5AF06D497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65582" y="1825625"/>
            <a:ext cx="6056341" cy="4105156"/>
          </a:xfrm>
        </p:spPr>
        <p:txBody>
          <a:bodyPr/>
          <a:lstStyle/>
          <a:p>
            <a:r>
              <a:rPr lang="en-GB" dirty="0"/>
              <a:t>RStudio </a:t>
            </a:r>
          </a:p>
          <a:p>
            <a:pPr lvl="1"/>
            <a:r>
              <a:rPr lang="en-GB" dirty="0"/>
              <a:t>develops </a:t>
            </a:r>
            <a:r>
              <a:rPr lang="en-GB" dirty="0">
                <a:latin typeface="FuraCode Nerd Font" panose="020B0509050000020004" pitchFamily="50" charset="0"/>
                <a:ea typeface="FuraCode Nerd Font" panose="020B0509050000020004" pitchFamily="50" charset="0"/>
              </a:rPr>
              <a:t>shiny</a:t>
            </a:r>
            <a:r>
              <a:rPr lang="en-GB" dirty="0"/>
              <a:t>, </a:t>
            </a:r>
            <a:r>
              <a:rPr lang="en-GB" dirty="0" err="1">
                <a:latin typeface="FuraCode Nerd Font" panose="020B0509050000020004" pitchFamily="50" charset="0"/>
                <a:ea typeface="FuraCode Nerd Font" panose="020B0509050000020004" pitchFamily="50" charset="0"/>
              </a:rPr>
              <a:t>tidyverse</a:t>
            </a:r>
            <a:r>
              <a:rPr lang="en-GB" dirty="0"/>
              <a:t>, etc.</a:t>
            </a:r>
          </a:p>
          <a:p>
            <a:pPr lvl="1"/>
            <a:r>
              <a:rPr lang="en-GB" dirty="0"/>
              <a:t>built in support for shiny apps </a:t>
            </a:r>
          </a:p>
          <a:p>
            <a:pPr lvl="1"/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DB5518-298D-4D8C-A9AF-F150612A21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3/6/2022</a:t>
            </a:r>
            <a:endParaRPr lang="en-NL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3905B8-3F4C-448A-85D9-8ACD7BD8BA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Karel Kroeze - BDSi - Shiny workshop</a:t>
            </a:r>
            <a:endParaRPr lang="en-NL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C8C6F45-0998-43E7-B7AF-BA2DEED05C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4888" y="1825624"/>
            <a:ext cx="4296295" cy="4071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0338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5E524-C514-45D7-BC6C-D11A108C5A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000" dirty="0"/>
              <a:t>Hello, world!</a:t>
            </a:r>
            <a:br>
              <a:rPr lang="en-GB" dirty="0"/>
            </a:br>
            <a:r>
              <a:rPr lang="en-GB" dirty="0"/>
              <a:t>Create a new shiny app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955285-5F23-4DBC-8F2C-B5AF06D497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65582" y="1825625"/>
            <a:ext cx="6056341" cy="4105156"/>
          </a:xfrm>
        </p:spPr>
        <p:txBody>
          <a:bodyPr/>
          <a:lstStyle/>
          <a:p>
            <a:r>
              <a:rPr lang="en-GB" dirty="0"/>
              <a:t>Single file </a:t>
            </a:r>
            <a:r>
              <a:rPr lang="en-GB" dirty="0" err="1">
                <a:solidFill>
                  <a:schemeClr val="accent1"/>
                </a:solidFill>
                <a:latin typeface="FuraCode Nerd Font" panose="020B0509050000020004" pitchFamily="50" charset="0"/>
                <a:ea typeface="FuraCode Nerd Font" panose="020B0509050000020004" pitchFamily="50" charset="0"/>
              </a:rPr>
              <a:t>app.R</a:t>
            </a:r>
            <a:endParaRPr lang="en-GB" dirty="0">
              <a:solidFill>
                <a:schemeClr val="accent1"/>
              </a:solidFill>
              <a:latin typeface="FuraCode Nerd Font" panose="020B0509050000020004" pitchFamily="50" charset="0"/>
              <a:ea typeface="FuraCode Nerd Font" panose="020B0509050000020004" pitchFamily="50" charset="0"/>
            </a:endParaRPr>
          </a:p>
          <a:p>
            <a:pPr lvl="1"/>
            <a:r>
              <a:rPr lang="en-GB" dirty="0"/>
              <a:t>Portable</a:t>
            </a:r>
          </a:p>
          <a:p>
            <a:pPr lvl="1"/>
            <a:r>
              <a:rPr lang="en-GB" dirty="0"/>
              <a:t>Fine for small apps</a:t>
            </a:r>
          </a:p>
          <a:p>
            <a:pPr lvl="1"/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DB5518-298D-4D8C-A9AF-F150612A21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3/6/2022</a:t>
            </a:r>
            <a:endParaRPr lang="en-NL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3905B8-3F4C-448A-85D9-8ACD7BD8BA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Karel Kroeze - BDSi - Shiny workshop</a:t>
            </a:r>
            <a:endParaRPr lang="en-NL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43B5A4E-09B7-404E-8320-1FD41AD2B0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2923" y="4112811"/>
            <a:ext cx="3844300" cy="168223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3D7B262-3F35-4686-BE8D-D3C3F3A612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3288" y="1825625"/>
            <a:ext cx="4015441" cy="4102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4503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5E524-C514-45D7-BC6C-D11A108C5A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000" dirty="0"/>
              <a:t>Hello, world!</a:t>
            </a:r>
            <a:br>
              <a:rPr lang="en-GB" dirty="0"/>
            </a:br>
            <a:r>
              <a:rPr lang="en-GB" dirty="0"/>
              <a:t>Create a new shiny app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955285-5F23-4DBC-8F2C-B5AF06D497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65582" y="1825625"/>
            <a:ext cx="5756771" cy="4105156"/>
          </a:xfrm>
        </p:spPr>
        <p:txBody>
          <a:bodyPr/>
          <a:lstStyle/>
          <a:p>
            <a:r>
              <a:rPr lang="en-GB" dirty="0"/>
              <a:t>Separate </a:t>
            </a:r>
            <a:r>
              <a:rPr lang="en-GB" dirty="0" err="1">
                <a:solidFill>
                  <a:schemeClr val="accent1"/>
                </a:solidFill>
                <a:latin typeface="FuraCode Nerd Font" panose="020B0509050000020004" pitchFamily="50" charset="0"/>
                <a:ea typeface="FuraCode Nerd Font" panose="020B0509050000020004" pitchFamily="50" charset="0"/>
              </a:rPr>
              <a:t>server.R</a:t>
            </a:r>
            <a:r>
              <a:rPr lang="en-GB" dirty="0"/>
              <a:t> and </a:t>
            </a:r>
            <a:r>
              <a:rPr lang="en-GB" dirty="0" err="1">
                <a:solidFill>
                  <a:schemeClr val="accent1"/>
                </a:solidFill>
                <a:latin typeface="FuraCode Nerd Font" panose="020B0509050000020004" pitchFamily="50" charset="0"/>
                <a:ea typeface="FuraCode Nerd Font" panose="020B0509050000020004" pitchFamily="50" charset="0"/>
              </a:rPr>
              <a:t>ui.R</a:t>
            </a:r>
            <a:r>
              <a:rPr lang="en-GB" dirty="0">
                <a:solidFill>
                  <a:schemeClr val="accent1"/>
                </a:solidFill>
              </a:rPr>
              <a:t> files</a:t>
            </a:r>
          </a:p>
          <a:p>
            <a:pPr lvl="1"/>
            <a:r>
              <a:rPr lang="en-GB" dirty="0"/>
              <a:t>Separate concerns</a:t>
            </a:r>
          </a:p>
          <a:p>
            <a:pPr lvl="1"/>
            <a:r>
              <a:rPr lang="en-GB" dirty="0"/>
              <a:t>Fine for smallish apps</a:t>
            </a:r>
          </a:p>
          <a:p>
            <a:pPr lvl="1"/>
            <a:r>
              <a:rPr lang="en-GB" dirty="0"/>
              <a:t>Consider using a </a:t>
            </a:r>
            <a:r>
              <a:rPr lang="en-GB" dirty="0">
                <a:solidFill>
                  <a:schemeClr val="accent1"/>
                </a:solidFill>
              </a:rPr>
              <a:t>project</a:t>
            </a:r>
            <a:r>
              <a:rPr lang="en-GB" dirty="0"/>
              <a:t>…</a:t>
            </a:r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DB5518-298D-4D8C-A9AF-F150612A21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3/6/2022</a:t>
            </a:r>
            <a:endParaRPr lang="en-NL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3905B8-3F4C-448A-85D9-8ACD7BD8BA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Karel Kroeze - BDSi - Shiny workshop</a:t>
            </a:r>
            <a:endParaRPr lang="en-NL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43B5A4E-09B7-404E-8320-1FD41AD2B0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2923" y="4112811"/>
            <a:ext cx="3844300" cy="1682234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AEEBA13E-A54B-40BC-975B-FF0A6E462BCF}"/>
              </a:ext>
            </a:extLst>
          </p:cNvPr>
          <p:cNvGrpSpPr/>
          <p:nvPr/>
        </p:nvGrpSpPr>
        <p:grpSpPr>
          <a:xfrm>
            <a:off x="3470955" y="4679555"/>
            <a:ext cx="288360" cy="118440"/>
            <a:chOff x="3470955" y="4679555"/>
            <a:chExt cx="288360" cy="118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E51EEFB7-D985-45E4-BA68-DC588104A563}"/>
                    </a:ext>
                  </a:extLst>
                </p14:cNvPr>
                <p14:cNvContentPartPr/>
                <p14:nvPr/>
              </p14:nvContentPartPr>
              <p14:xfrm>
                <a:off x="3470955" y="4691075"/>
                <a:ext cx="288360" cy="723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E51EEFB7-D985-45E4-BA68-DC588104A563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462315" y="4682435"/>
                  <a:ext cx="30600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5FCD0A84-04EC-4AB8-9491-57C3E51677FA}"/>
                    </a:ext>
                  </a:extLst>
                </p14:cNvPr>
                <p14:cNvContentPartPr/>
                <p14:nvPr/>
              </p14:nvContentPartPr>
              <p14:xfrm>
                <a:off x="3519915" y="4679555"/>
                <a:ext cx="204120" cy="1184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5FCD0A84-04EC-4AB8-9491-57C3E51677FA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511275" y="4670555"/>
                  <a:ext cx="221760" cy="136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7F68292-AFE4-4E44-A898-55C537B21BC9}"/>
              </a:ext>
            </a:extLst>
          </p:cNvPr>
          <p:cNvGrpSpPr/>
          <p:nvPr/>
        </p:nvGrpSpPr>
        <p:grpSpPr>
          <a:xfrm>
            <a:off x="3436395" y="4864595"/>
            <a:ext cx="252000" cy="119160"/>
            <a:chOff x="3436395" y="4864595"/>
            <a:chExt cx="252000" cy="11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05B60EBD-E4F9-4BC4-89F6-7351AB027716}"/>
                    </a:ext>
                  </a:extLst>
                </p14:cNvPr>
                <p14:cNvContentPartPr/>
                <p14:nvPr/>
              </p14:nvContentPartPr>
              <p14:xfrm>
                <a:off x="3626115" y="4864595"/>
                <a:ext cx="62280" cy="507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05B60EBD-E4F9-4BC4-89F6-7351AB027716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617475" y="4855955"/>
                  <a:ext cx="7992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812F436E-537C-43EA-BC6B-FCEC36AC1BDE}"/>
                    </a:ext>
                  </a:extLst>
                </p14:cNvPr>
                <p14:cNvContentPartPr/>
                <p14:nvPr/>
              </p14:nvContentPartPr>
              <p14:xfrm>
                <a:off x="3436395" y="4920035"/>
                <a:ext cx="145800" cy="403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812F436E-537C-43EA-BC6B-FCEC36AC1BDE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427395" y="4911395"/>
                  <a:ext cx="16344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7DCEF331-C454-487C-85FA-07540814B692}"/>
                    </a:ext>
                  </a:extLst>
                </p14:cNvPr>
                <p14:cNvContentPartPr/>
                <p14:nvPr/>
              </p14:nvContentPartPr>
              <p14:xfrm>
                <a:off x="3510915" y="4898075"/>
                <a:ext cx="75240" cy="144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7DCEF331-C454-487C-85FA-07540814B692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502275" y="4889435"/>
                  <a:ext cx="9288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E1D223EB-F8A2-457F-8835-1EC25FBAB3A3}"/>
                    </a:ext>
                  </a:extLst>
                </p14:cNvPr>
                <p14:cNvContentPartPr/>
                <p14:nvPr/>
              </p14:nvContentPartPr>
              <p14:xfrm>
                <a:off x="3573555" y="4912115"/>
                <a:ext cx="18360" cy="716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E1D223EB-F8A2-457F-8835-1EC25FBAB3A3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3564915" y="4903475"/>
                  <a:ext cx="36000" cy="8928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26" name="Picture 25">
            <a:extLst>
              <a:ext uri="{FF2B5EF4-FFF2-40B4-BE49-F238E27FC236}">
                <a16:creationId xmlns:a16="http://schemas.microsoft.com/office/drawing/2014/main" id="{56B9524F-DC1E-4FB3-A63F-AA1D835168B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183718" y="1825624"/>
            <a:ext cx="4597465" cy="1980233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8539FBAD-7379-46E2-9F5D-38F67DBF4342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b="18706"/>
          <a:stretch/>
        </p:blipFill>
        <p:spPr>
          <a:xfrm>
            <a:off x="7183718" y="3940794"/>
            <a:ext cx="4597465" cy="1989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8162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5E524-C514-45D7-BC6C-D11A108C5A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000" dirty="0"/>
              <a:t>Hello, world!</a:t>
            </a:r>
            <a:br>
              <a:rPr lang="en-GB" dirty="0"/>
            </a:br>
            <a:r>
              <a:rPr lang="en-GB" dirty="0"/>
              <a:t>Create a new shiny app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955285-5F23-4DBC-8F2C-B5AF06D497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65582" y="1825625"/>
            <a:ext cx="10515600" cy="4105156"/>
          </a:xfrm>
        </p:spPr>
        <p:txBody>
          <a:bodyPr/>
          <a:lstStyle/>
          <a:p>
            <a:r>
              <a:rPr lang="en-GB" dirty="0"/>
              <a:t>Create a </a:t>
            </a:r>
            <a:r>
              <a:rPr lang="en-GB" dirty="0">
                <a:solidFill>
                  <a:schemeClr val="accent1"/>
                </a:solidFill>
              </a:rPr>
              <a:t>Shiny App Project</a:t>
            </a:r>
          </a:p>
          <a:p>
            <a:pPr lvl="1"/>
            <a:r>
              <a:rPr lang="en-GB" dirty="0"/>
              <a:t>Separate </a:t>
            </a:r>
            <a:r>
              <a:rPr lang="en-GB" dirty="0" err="1">
                <a:latin typeface="FuraCode Nerd Font" panose="020B0509050000020004" pitchFamily="50" charset="0"/>
                <a:ea typeface="FuraCode Nerd Font" panose="020B0509050000020004" pitchFamily="50" charset="0"/>
              </a:rPr>
              <a:t>ui.R</a:t>
            </a:r>
            <a:r>
              <a:rPr lang="en-GB" dirty="0"/>
              <a:t> and </a:t>
            </a:r>
            <a:r>
              <a:rPr lang="en-GB" dirty="0" err="1">
                <a:latin typeface="FuraCode Nerd Font" panose="020B0509050000020004" pitchFamily="50" charset="0"/>
                <a:ea typeface="FuraCode Nerd Font" panose="020B0509050000020004" pitchFamily="50" charset="0"/>
              </a:rPr>
              <a:t>server.R</a:t>
            </a:r>
            <a:endParaRPr lang="en-GB" dirty="0">
              <a:latin typeface="FuraCode Nerd Font" panose="020B0509050000020004" pitchFamily="50" charset="0"/>
              <a:ea typeface="FuraCode Nerd Font" panose="020B0509050000020004" pitchFamily="50" charset="0"/>
            </a:endParaRPr>
          </a:p>
          <a:p>
            <a:pPr lvl="1"/>
            <a:r>
              <a:rPr lang="en-GB" dirty="0"/>
              <a:t>Easy to add extra code/files</a:t>
            </a:r>
          </a:p>
          <a:p>
            <a:pPr lvl="1"/>
            <a:r>
              <a:rPr lang="en-GB" dirty="0"/>
              <a:t>Dependency management (</a:t>
            </a:r>
            <a:r>
              <a:rPr lang="en-GB" dirty="0" err="1">
                <a:latin typeface="FuraCode Nerd Font" panose="020B0509050000020004" pitchFamily="50" charset="0"/>
                <a:ea typeface="FuraCode Nerd Font" panose="020B0509050000020004" pitchFamily="50" charset="0"/>
              </a:rPr>
              <a:t>renv</a:t>
            </a:r>
            <a:r>
              <a:rPr lang="en-GB" dirty="0"/>
              <a:t>*)</a:t>
            </a:r>
          </a:p>
          <a:p>
            <a:pPr lvl="1"/>
            <a:r>
              <a:rPr lang="en-GB" dirty="0"/>
              <a:t>History, settings, etc.</a:t>
            </a:r>
          </a:p>
          <a:p>
            <a:pPr lvl="1"/>
            <a:r>
              <a:rPr lang="en-GB" dirty="0"/>
              <a:t>Scales from </a:t>
            </a:r>
            <a:r>
              <a:rPr lang="en-GB" sz="1800" dirty="0"/>
              <a:t>small</a:t>
            </a:r>
            <a:r>
              <a:rPr lang="en-GB" dirty="0"/>
              <a:t> to </a:t>
            </a:r>
            <a:r>
              <a:rPr lang="en-GB" sz="3200" dirty="0"/>
              <a:t>large</a:t>
            </a:r>
            <a:r>
              <a:rPr lang="en-GB" dirty="0"/>
              <a:t> apps</a:t>
            </a:r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DB5518-298D-4D8C-A9AF-F150612A21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3/6/2022</a:t>
            </a:r>
            <a:endParaRPr lang="en-NL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3905B8-3F4C-448A-85D9-8ACD7BD8BA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Karel Kroeze - BDSi - Shiny workshop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0133662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5E524-C514-45D7-BC6C-D11A108C5A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000" dirty="0"/>
              <a:t>Hello, world!</a:t>
            </a:r>
            <a:br>
              <a:rPr lang="en-GB" dirty="0"/>
            </a:br>
            <a:r>
              <a:rPr lang="en-GB" dirty="0"/>
              <a:t>Create a new shiny app</a:t>
            </a:r>
            <a:endParaRPr lang="nl-NL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DB5518-298D-4D8C-A9AF-F150612A21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3/6/2022</a:t>
            </a:r>
            <a:endParaRPr lang="en-NL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3905B8-3F4C-448A-85D9-8ACD7BD8BA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Karel Kroeze - BDSi - Shiny workshop</a:t>
            </a:r>
            <a:endParaRPr lang="en-NL" dirty="0"/>
          </a:p>
        </p:txBody>
      </p:sp>
      <p:pic>
        <p:nvPicPr>
          <p:cNvPr id="11" name="Picture 10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3F3895DB-DE81-43D8-9438-21A35C81C9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394" y="136525"/>
            <a:ext cx="10773035" cy="6624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2276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53EA29D-D562-425F-919C-8A06876BB1F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solidFill>
            <a:srgbClr val="000000">
              <a:alpha val="25098"/>
            </a:srgbClr>
          </a:solidFill>
        </p:spPr>
        <p:txBody>
          <a:bodyPr anchor="t"/>
          <a:lstStyle/>
          <a:p>
            <a:r>
              <a:rPr lang="en-GB" dirty="0"/>
              <a:t>What is shiny?</a:t>
            </a:r>
          </a:p>
          <a:p>
            <a:r>
              <a:rPr lang="en-GB" sz="1400" dirty="0">
                <a:solidFill>
                  <a:schemeClr val="accent1"/>
                </a:solidFill>
              </a:rPr>
              <a:t>13:15 ~ 14:00</a:t>
            </a:r>
            <a:endParaRPr lang="en-GB" dirty="0">
              <a:solidFill>
                <a:schemeClr val="accent1"/>
              </a:solidFill>
            </a:endParaRPr>
          </a:p>
          <a:p>
            <a:r>
              <a:rPr lang="en-GB" sz="1200" cap="none" dirty="0"/>
              <a:t>Under the hood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2CC6EF-8C7B-4C0A-B425-49DDF665A16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solidFill>
            <a:srgbClr val="000000">
              <a:alpha val="25098"/>
            </a:srgbClr>
          </a:solidFill>
        </p:spPr>
        <p:txBody>
          <a:bodyPr anchor="t"/>
          <a:lstStyle/>
          <a:p>
            <a:r>
              <a:rPr lang="en-GB" dirty="0"/>
              <a:t>My first shiny app</a:t>
            </a:r>
          </a:p>
          <a:p>
            <a:r>
              <a:rPr lang="en-GB" sz="1400" dirty="0">
                <a:solidFill>
                  <a:schemeClr val="accent1"/>
                </a:solidFill>
              </a:rPr>
              <a:t>14:00 ~ 14:45</a:t>
            </a:r>
          </a:p>
          <a:p>
            <a:r>
              <a:rPr lang="en-GB" sz="1200" cap="none" dirty="0"/>
              <a:t>File structure</a:t>
            </a:r>
          </a:p>
          <a:p>
            <a:r>
              <a:rPr lang="en-GB" sz="1200" cap="none" dirty="0"/>
              <a:t>Hello, world!</a:t>
            </a:r>
            <a:endParaRPr lang="en-NL" sz="1200" cap="non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E4062B-CB7B-4476-B5A5-9D4680BCE7E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solidFill>
            <a:srgbClr val="000000">
              <a:alpha val="25098"/>
            </a:srgbClr>
          </a:solidFill>
        </p:spPr>
        <p:txBody>
          <a:bodyPr anchor="t"/>
          <a:lstStyle/>
          <a:p>
            <a:r>
              <a:rPr lang="en-GB" dirty="0"/>
              <a:t>Make it Yours</a:t>
            </a:r>
          </a:p>
          <a:p>
            <a:r>
              <a:rPr lang="en-GB" sz="1400" dirty="0">
                <a:solidFill>
                  <a:schemeClr val="accent1"/>
                </a:solidFill>
              </a:rPr>
              <a:t>15:00 ~ 16:30</a:t>
            </a:r>
          </a:p>
          <a:p>
            <a:r>
              <a:rPr lang="en-GB" sz="1200" cap="none" dirty="0"/>
              <a:t>Inputs &amp; outputs</a:t>
            </a:r>
          </a:p>
          <a:p>
            <a:r>
              <a:rPr lang="en-GB" sz="1200" cap="none" dirty="0"/>
              <a:t>Observers &amp; reactives</a:t>
            </a:r>
            <a:endParaRPr lang="en-NL" sz="1200" cap="none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9A2D00-C0A0-4FC6-8EBC-349E62A45A7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solidFill>
            <a:srgbClr val="000000">
              <a:alpha val="25098"/>
            </a:srgbClr>
          </a:solidFill>
        </p:spPr>
        <p:txBody>
          <a:bodyPr anchor="t"/>
          <a:lstStyle/>
          <a:p>
            <a:r>
              <a:rPr lang="en-GB" dirty="0"/>
              <a:t>Sharing is caring</a:t>
            </a:r>
          </a:p>
          <a:p>
            <a:r>
              <a:rPr lang="en-GB" sz="1400" dirty="0">
                <a:solidFill>
                  <a:schemeClr val="accent1"/>
                </a:solidFill>
              </a:rPr>
              <a:t>16:30 ~ 17:00</a:t>
            </a:r>
          </a:p>
          <a:p>
            <a:r>
              <a:rPr lang="en-GB" sz="1200" cap="none" dirty="0"/>
              <a:t>shinyapps.io</a:t>
            </a:r>
          </a:p>
          <a:p>
            <a:r>
              <a:rPr lang="en-GB" sz="1200" cap="none" dirty="0"/>
              <a:t>Connect &amp; publish</a:t>
            </a:r>
            <a:endParaRPr lang="en-NL" sz="1200" cap="none" dirty="0"/>
          </a:p>
        </p:txBody>
      </p:sp>
    </p:spTree>
    <p:extLst>
      <p:ext uri="{BB962C8B-B14F-4D97-AF65-F5344CB8AC3E}">
        <p14:creationId xmlns:p14="http://schemas.microsoft.com/office/powerpoint/2010/main" val="32300026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65CE87-B8AD-4BAB-BF7F-0F71A75BD8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sidenote: RENV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D79961-D831-4962-A72C-18D67195BB3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dirty="0"/>
              <a:t>Have you ever been frustrated with…</a:t>
            </a:r>
          </a:p>
          <a:p>
            <a:pPr lvl="1"/>
            <a:r>
              <a:rPr lang="en-GB" dirty="0"/>
              <a:t>Packages not installing because you didn’t have admin permissions?</a:t>
            </a:r>
          </a:p>
          <a:p>
            <a:pPr lvl="1"/>
            <a:r>
              <a:rPr lang="en-GB" dirty="0"/>
              <a:t>Different projects using different versions of packages?</a:t>
            </a:r>
          </a:p>
          <a:p>
            <a:pPr lvl="1"/>
            <a:r>
              <a:rPr lang="nl-NL" dirty="0"/>
              <a:t>Old </a:t>
            </a:r>
            <a:r>
              <a:rPr lang="nl-NL" dirty="0" err="1"/>
              <a:t>projects</a:t>
            </a:r>
            <a:r>
              <a:rPr lang="nl-NL" dirty="0"/>
              <a:t> </a:t>
            </a:r>
            <a:r>
              <a:rPr lang="nl-NL" dirty="0" err="1"/>
              <a:t>not</a:t>
            </a:r>
            <a:r>
              <a:rPr lang="nl-NL" dirty="0"/>
              <a:t> </a:t>
            </a:r>
            <a:r>
              <a:rPr lang="nl-NL" dirty="0" err="1"/>
              <a:t>working</a:t>
            </a:r>
            <a:r>
              <a:rPr lang="nl-NL" dirty="0"/>
              <a:t> </a:t>
            </a:r>
            <a:r>
              <a:rPr lang="nl-NL" dirty="0" err="1"/>
              <a:t>after</a:t>
            </a:r>
            <a:r>
              <a:rPr lang="nl-NL" dirty="0"/>
              <a:t> a package </a:t>
            </a:r>
            <a:r>
              <a:rPr lang="nl-NL" dirty="0" err="1"/>
              <a:t>updated</a:t>
            </a:r>
            <a:r>
              <a:rPr lang="nl-NL" dirty="0"/>
              <a:t>?</a:t>
            </a:r>
          </a:p>
          <a:p>
            <a:pPr lvl="1"/>
            <a:r>
              <a:rPr lang="nl-NL" dirty="0"/>
              <a:t>Using shared R code </a:t>
            </a:r>
            <a:r>
              <a:rPr lang="nl-NL" dirty="0" err="1"/>
              <a:t>with</a:t>
            </a:r>
            <a:r>
              <a:rPr lang="nl-NL" dirty="0"/>
              <a:t> missing packages?</a:t>
            </a:r>
          </a:p>
          <a:p>
            <a:pPr lvl="1"/>
            <a:endParaRPr lang="nl-NL" dirty="0"/>
          </a:p>
          <a:p>
            <a:r>
              <a:rPr lang="nl-NL" dirty="0"/>
              <a:t>Of course </a:t>
            </a:r>
            <a:r>
              <a:rPr lang="nl-NL" dirty="0" err="1"/>
              <a:t>you</a:t>
            </a:r>
            <a:r>
              <a:rPr lang="nl-NL" dirty="0"/>
              <a:t> have!</a:t>
            </a:r>
          </a:p>
          <a:p>
            <a:endParaRPr lang="nl-NL" dirty="0"/>
          </a:p>
          <a:p>
            <a:endParaRPr lang="nl-NL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0EC4C8-9AC6-434F-83F8-12F3B78577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3/6/2022</a:t>
            </a:r>
            <a:endParaRPr lang="en-NL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772C52-B542-4380-A7A9-219C282046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Karel Kroeze - BDSi - Shiny workshop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5121428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65CE87-B8AD-4BAB-BF7F-0F71A75BD8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sidenote: RENV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D79961-D831-4962-A72C-18D67195BB3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dirty="0" err="1">
                <a:solidFill>
                  <a:schemeClr val="accent1"/>
                </a:solidFill>
                <a:latin typeface="FuraCode Nerd Font" panose="020B0509050000020004" pitchFamily="50" charset="0"/>
                <a:ea typeface="FuraCode Nerd Font" panose="020B0509050000020004" pitchFamily="50" charset="0"/>
              </a:rPr>
              <a:t>renv</a:t>
            </a:r>
            <a:r>
              <a:rPr lang="en-GB" dirty="0">
                <a:solidFill>
                  <a:schemeClr val="accent1"/>
                </a:solidFill>
                <a:latin typeface="FuraCode Nerd Font" panose="020B0509050000020004" pitchFamily="50" charset="0"/>
                <a:ea typeface="FuraCode Nerd Font" panose="020B0509050000020004" pitchFamily="50" charset="0"/>
              </a:rPr>
              <a:t> </a:t>
            </a:r>
            <a:r>
              <a:rPr lang="en-GB" dirty="0"/>
              <a:t>solves dependency hell</a:t>
            </a:r>
          </a:p>
          <a:p>
            <a:pPr lvl="1"/>
            <a:r>
              <a:rPr lang="en-GB" dirty="0"/>
              <a:t>Creates a local library for each project</a:t>
            </a:r>
          </a:p>
          <a:p>
            <a:pPr lvl="1"/>
            <a:r>
              <a:rPr lang="en-GB" dirty="0"/>
              <a:t>Tracks a ‘</a:t>
            </a:r>
            <a:r>
              <a:rPr lang="en-GB" dirty="0" err="1"/>
              <a:t>lockfile</a:t>
            </a:r>
            <a:r>
              <a:rPr lang="en-GB" dirty="0"/>
              <a:t>’ with specific versions of packages</a:t>
            </a:r>
          </a:p>
          <a:p>
            <a:pPr lvl="1"/>
            <a:r>
              <a:rPr lang="en-GB" dirty="0"/>
              <a:t>Makes package installs quicker* by keeping a cache</a:t>
            </a:r>
          </a:p>
          <a:p>
            <a:pPr lvl="1"/>
            <a:r>
              <a:rPr lang="en-GB" dirty="0"/>
              <a:t>Seamlessly integrates with existing workflow</a:t>
            </a:r>
          </a:p>
          <a:p>
            <a:pPr lvl="1"/>
            <a:endParaRPr lang="en-GB" dirty="0"/>
          </a:p>
          <a:p>
            <a:r>
              <a:rPr lang="en-GB" dirty="0" err="1">
                <a:solidFill>
                  <a:schemeClr val="accent1"/>
                </a:solidFill>
                <a:latin typeface="FuraCode Nerd Font" panose="020B0509050000020004" pitchFamily="50" charset="0"/>
                <a:ea typeface="FuraCode Nerd Font" panose="020B0509050000020004" pitchFamily="50" charset="0"/>
              </a:rPr>
              <a:t>renv</a:t>
            </a:r>
            <a:r>
              <a:rPr lang="en-GB" dirty="0"/>
              <a:t> guarantees your code is </a:t>
            </a:r>
            <a:r>
              <a:rPr lang="en-GB" dirty="0">
                <a:solidFill>
                  <a:schemeClr val="accent1"/>
                </a:solidFill>
              </a:rPr>
              <a:t>reproducible</a:t>
            </a:r>
            <a:endParaRPr lang="en-GB" dirty="0"/>
          </a:p>
          <a:p>
            <a:pPr lvl="1"/>
            <a:endParaRPr lang="en-GB" dirty="0"/>
          </a:p>
          <a:p>
            <a:r>
              <a:rPr lang="nl-NL" dirty="0">
                <a:hlinkClick r:id="rId2"/>
              </a:rPr>
              <a:t>https://rstudio.github.io/renv/articles/renv.html</a:t>
            </a:r>
            <a:endParaRPr lang="nl-NL" dirty="0"/>
          </a:p>
          <a:p>
            <a:endParaRPr lang="nl-NL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0EC4C8-9AC6-434F-83F8-12F3B78577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3/6/2022</a:t>
            </a:r>
            <a:endParaRPr lang="en-NL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772C52-B542-4380-A7A9-219C282046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Karel Kroeze - BDSi - Shiny workshop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7128170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5E524-C514-45D7-BC6C-D11A108C5A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000" dirty="0"/>
              <a:t>Hello, world!</a:t>
            </a:r>
            <a:br>
              <a:rPr lang="en-GB" dirty="0"/>
            </a:br>
            <a:r>
              <a:rPr lang="en-GB" dirty="0"/>
              <a:t>Your first shiny app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955285-5F23-4DBC-8F2C-B5AF06D497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65581" y="1825624"/>
            <a:ext cx="10515600" cy="4395881"/>
          </a:xfrm>
        </p:spPr>
        <p:txBody>
          <a:bodyPr/>
          <a:lstStyle/>
          <a:p>
            <a:r>
              <a:rPr lang="en-GB" dirty="0"/>
              <a:t>Create a </a:t>
            </a:r>
            <a:r>
              <a:rPr lang="en-GB" dirty="0">
                <a:solidFill>
                  <a:schemeClr val="accent1"/>
                </a:solidFill>
              </a:rPr>
              <a:t>Shiny App Project</a:t>
            </a:r>
          </a:p>
          <a:p>
            <a:pPr marL="457200" lvl="1" indent="0">
              <a:buNone/>
            </a:pPr>
            <a:endParaRPr lang="en-GB" sz="1600" dirty="0"/>
          </a:p>
          <a:p>
            <a:r>
              <a:rPr lang="en-GB" dirty="0"/>
              <a:t>Change the title to </a:t>
            </a:r>
            <a:br>
              <a:rPr lang="en-GB" dirty="0"/>
            </a:br>
            <a:r>
              <a:rPr lang="en-GB" i="1" dirty="0"/>
              <a:t>“Hello, World!”</a:t>
            </a:r>
          </a:p>
          <a:p>
            <a:pPr lvl="1"/>
            <a:r>
              <a:rPr lang="en-GB" sz="1400" dirty="0"/>
              <a:t>This is traditional, other titles are </a:t>
            </a:r>
            <a:r>
              <a:rPr lang="en-GB" sz="1400" b="1" u="sng" dirty="0"/>
              <a:t>not</a:t>
            </a:r>
            <a:r>
              <a:rPr lang="en-GB" sz="1400" dirty="0"/>
              <a:t> acceptable.</a:t>
            </a:r>
          </a:p>
          <a:p>
            <a:r>
              <a:rPr lang="en-GB" dirty="0"/>
              <a:t>Run your app</a:t>
            </a:r>
          </a:p>
          <a:p>
            <a:pPr lvl="1"/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DB5518-298D-4D8C-A9AF-F150612A21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3/6/2022</a:t>
            </a:r>
            <a:endParaRPr lang="en-NL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3905B8-3F4C-448A-85D9-8ACD7BD8BA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Karel Kroeze - BDSi - Shiny workshop</a:t>
            </a:r>
            <a:endParaRPr lang="en-NL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51F17C6-D2E8-4516-BEF4-EF7B3ABFD707}"/>
              </a:ext>
            </a:extLst>
          </p:cNvPr>
          <p:cNvGrpSpPr/>
          <p:nvPr/>
        </p:nvGrpSpPr>
        <p:grpSpPr>
          <a:xfrm>
            <a:off x="1573228" y="4164261"/>
            <a:ext cx="4379335" cy="1236994"/>
            <a:chOff x="6796664" y="2209955"/>
            <a:chExt cx="4379335" cy="1236994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90FF638-5BFD-43A0-B187-AAEC9025620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796664" y="2293810"/>
              <a:ext cx="4379335" cy="1153139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33B5B2A9-BDFE-4942-B594-B2C3C04AA6A8}"/>
                    </a:ext>
                  </a:extLst>
                </p14:cNvPr>
                <p14:cNvContentPartPr/>
                <p14:nvPr/>
              </p14:nvContentPartPr>
              <p14:xfrm>
                <a:off x="9489075" y="2209955"/>
                <a:ext cx="1413720" cy="6066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33B5B2A9-BDFE-4942-B594-B2C3C04AA6A8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9480075" y="2201315"/>
                  <a:ext cx="1431360" cy="6242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4952402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5E524-C514-45D7-BC6C-D11A108C5A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000" dirty="0"/>
              <a:t>Hello, world!</a:t>
            </a:r>
            <a:br>
              <a:rPr lang="en-GB" dirty="0"/>
            </a:br>
            <a:r>
              <a:rPr lang="en-GB" dirty="0"/>
              <a:t>Your first shiny app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955285-5F23-4DBC-8F2C-B5AF06D497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65581" y="1825624"/>
            <a:ext cx="10515600" cy="4395881"/>
          </a:xfrm>
        </p:spPr>
        <p:txBody>
          <a:bodyPr/>
          <a:lstStyle/>
          <a:p>
            <a:r>
              <a:rPr lang="en-GB" dirty="0"/>
              <a:t>Change lines 48-49 to: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Restart the app</a:t>
            </a:r>
          </a:p>
          <a:p>
            <a:pPr lvl="1"/>
            <a:r>
              <a:rPr lang="en-US" dirty="0"/>
              <a:t>Change the input, see the output update.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DB5518-298D-4D8C-A9AF-F150612A21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3/6/2022</a:t>
            </a:r>
            <a:endParaRPr lang="en-NL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3905B8-3F4C-448A-85D9-8ACD7BD8BA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Karel Kroeze - BDSi - Shiny workshop</a:t>
            </a:r>
            <a:endParaRPr lang="en-N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B6359E-D4EB-4C1D-AC37-23A99FEB194A}"/>
              </a:ext>
            </a:extLst>
          </p:cNvPr>
          <p:cNvSpPr txBox="1"/>
          <p:nvPr/>
        </p:nvSpPr>
        <p:spPr>
          <a:xfrm>
            <a:off x="1410447" y="2396566"/>
            <a:ext cx="7410823" cy="923330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FuraCode Nerd Font" panose="020B0509050000020004" pitchFamily="50" charset="0"/>
                <a:ea typeface="FuraCode Nerd Font" panose="020B0509050000020004" pitchFamily="50" charset="0"/>
              </a:rPr>
              <a:t># Run the application </a:t>
            </a:r>
          </a:p>
          <a:p>
            <a:pPr marL="0" indent="0">
              <a:buNone/>
            </a:pPr>
            <a:r>
              <a:rPr lang="en-US" sz="1800" dirty="0" err="1">
                <a:latin typeface="FuraCode Nerd Font" panose="020B0509050000020004" pitchFamily="50" charset="0"/>
                <a:ea typeface="FuraCode Nerd Font" panose="020B0509050000020004" pitchFamily="50" charset="0"/>
              </a:rPr>
              <a:t>shinyApp</a:t>
            </a:r>
            <a:r>
              <a:rPr lang="en-US" sz="1800" dirty="0">
                <a:latin typeface="FuraCode Nerd Font" panose="020B0509050000020004" pitchFamily="50" charset="0"/>
                <a:ea typeface="FuraCode Nerd Font" panose="020B0509050000020004" pitchFamily="50" charset="0"/>
              </a:rPr>
              <a:t>(</a:t>
            </a:r>
            <a:r>
              <a:rPr lang="en-US" sz="1800" dirty="0" err="1">
                <a:latin typeface="FuraCode Nerd Font" panose="020B0509050000020004" pitchFamily="50" charset="0"/>
                <a:ea typeface="FuraCode Nerd Font" panose="020B0509050000020004" pitchFamily="50" charset="0"/>
              </a:rPr>
              <a:t>ui</a:t>
            </a:r>
            <a:r>
              <a:rPr lang="en-US" sz="1800" dirty="0">
                <a:latin typeface="FuraCode Nerd Font" panose="020B0509050000020004" pitchFamily="50" charset="0"/>
                <a:ea typeface="FuraCode Nerd Font" panose="020B0509050000020004" pitchFamily="50" charset="0"/>
              </a:rPr>
              <a:t> = </a:t>
            </a:r>
            <a:r>
              <a:rPr lang="en-US" sz="1800" dirty="0" err="1">
                <a:latin typeface="FuraCode Nerd Font" panose="020B0509050000020004" pitchFamily="50" charset="0"/>
                <a:ea typeface="FuraCode Nerd Font" panose="020B0509050000020004" pitchFamily="50" charset="0"/>
              </a:rPr>
              <a:t>ui</a:t>
            </a:r>
            <a:r>
              <a:rPr lang="en-US" sz="1800" dirty="0">
                <a:latin typeface="FuraCode Nerd Font" panose="020B0509050000020004" pitchFamily="50" charset="0"/>
                <a:ea typeface="FuraCode Nerd Font" panose="020B0509050000020004" pitchFamily="50" charset="0"/>
              </a:rPr>
              <a:t>, server = server, </a:t>
            </a:r>
            <a:br>
              <a:rPr lang="en-US" sz="1800" dirty="0">
                <a:latin typeface="FuraCode Nerd Font" panose="020B0509050000020004" pitchFamily="50" charset="0"/>
                <a:ea typeface="FuraCode Nerd Font" panose="020B0509050000020004" pitchFamily="50" charset="0"/>
              </a:rPr>
            </a:br>
            <a:r>
              <a:rPr lang="en-US" sz="1800" dirty="0">
                <a:latin typeface="FuraCode Nerd Font" panose="020B0509050000020004" pitchFamily="50" charset="0"/>
                <a:ea typeface="FuraCode Nerd Font" panose="020B0509050000020004" pitchFamily="50" charset="0"/>
              </a:rPr>
              <a:t>	   options = list(</a:t>
            </a:r>
            <a:r>
              <a:rPr lang="en-US" sz="1800" dirty="0" err="1">
                <a:latin typeface="FuraCode Nerd Font" panose="020B0509050000020004" pitchFamily="50" charset="0"/>
                <a:ea typeface="FuraCode Nerd Font" panose="020B0509050000020004" pitchFamily="50" charset="0"/>
              </a:rPr>
              <a:t>display.mode</a:t>
            </a:r>
            <a:r>
              <a:rPr lang="en-US" sz="1800" dirty="0">
                <a:latin typeface="FuraCode Nerd Font" panose="020B0509050000020004" pitchFamily="50" charset="0"/>
                <a:ea typeface="FuraCode Nerd Font" panose="020B0509050000020004" pitchFamily="50" charset="0"/>
              </a:rPr>
              <a:t> = "showcase"))</a:t>
            </a:r>
            <a:endParaRPr lang="en-GB" sz="1800" dirty="0">
              <a:latin typeface="FuraCode Nerd Font" panose="020B0509050000020004" pitchFamily="50" charset="0"/>
              <a:ea typeface="FuraCode Nerd Font" panose="020B050905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67964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5E524-C514-45D7-BC6C-D11A108C5A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000" dirty="0"/>
              <a:t>Hello, world!</a:t>
            </a:r>
            <a:br>
              <a:rPr lang="en-GB" dirty="0"/>
            </a:br>
            <a:r>
              <a:rPr lang="en-GB" dirty="0"/>
              <a:t>Your first shiny app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955285-5F23-4DBC-8F2C-B5AF06D497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65581" y="1825624"/>
            <a:ext cx="10515600" cy="4395881"/>
          </a:xfrm>
        </p:spPr>
        <p:txBody>
          <a:bodyPr/>
          <a:lstStyle/>
          <a:p>
            <a:r>
              <a:rPr lang="en-US" dirty="0"/>
              <a:t>UI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FuraCode Nerd Font Mono" panose="020B0509050000020004" pitchFamily="50" charset="0"/>
                <a:ea typeface="FuraCode Nerd Font Mono" panose="020B0509050000020004" pitchFamily="50" charset="0"/>
              </a:rPr>
              <a:t>- </a:t>
            </a:r>
            <a:r>
              <a:rPr lang="en-US" sz="2000" dirty="0" err="1">
                <a:solidFill>
                  <a:schemeClr val="accent6">
                    <a:lumMod val="75000"/>
                  </a:schemeClr>
                </a:solidFill>
                <a:latin typeface="FuraCode Nerd Font Mono" panose="020B0509050000020004" pitchFamily="50" charset="0"/>
                <a:ea typeface="FuraCode Nerd Font Mono" panose="020B0509050000020004" pitchFamily="50" charset="0"/>
              </a:rPr>
              <a:t>sliderInput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FuraCode Nerd Font Mono" panose="020B0509050000020004" pitchFamily="50" charset="0"/>
                <a:ea typeface="FuraCode Nerd Font Mono" panose="020B0509050000020004" pitchFamily="50" charset="0"/>
              </a:rPr>
              <a:t>(“bins”)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chemeClr val="accent4">
                    <a:lumMod val="75000"/>
                  </a:schemeClr>
                </a:solidFill>
                <a:latin typeface="FuraCode Nerd Font Mono" panose="020B0509050000020004" pitchFamily="50" charset="0"/>
                <a:ea typeface="FuraCode Nerd Font Mono" panose="020B0509050000020004" pitchFamily="50" charset="0"/>
              </a:rPr>
              <a:t>+ </a:t>
            </a:r>
            <a:r>
              <a:rPr lang="en-US" sz="2000" dirty="0" err="1">
                <a:solidFill>
                  <a:schemeClr val="accent4">
                    <a:lumMod val="75000"/>
                  </a:schemeClr>
                </a:solidFill>
                <a:latin typeface="FuraCode Nerd Font Mono" panose="020B0509050000020004" pitchFamily="50" charset="0"/>
                <a:ea typeface="FuraCode Nerd Font Mono" panose="020B0509050000020004" pitchFamily="50" charset="0"/>
              </a:rPr>
              <a:t>textInput</a:t>
            </a:r>
            <a:r>
              <a:rPr lang="en-US" sz="2000" dirty="0">
                <a:solidFill>
                  <a:schemeClr val="accent4">
                    <a:lumMod val="75000"/>
                  </a:schemeClr>
                </a:solidFill>
                <a:latin typeface="FuraCode Nerd Font Mono" panose="020B0509050000020004" pitchFamily="50" charset="0"/>
                <a:ea typeface="FuraCode Nerd Font Mono" panose="020B0509050000020004" pitchFamily="50" charset="0"/>
              </a:rPr>
              <a:t>(“name”)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FuraCode Nerd Font Mono" panose="020B0509050000020004" pitchFamily="50" charset="0"/>
                <a:ea typeface="FuraCode Nerd Font Mono" panose="020B0509050000020004" pitchFamily="50" charset="0"/>
              </a:rPr>
              <a:t>- </a:t>
            </a:r>
            <a:r>
              <a:rPr lang="en-US" sz="2000" dirty="0" err="1">
                <a:solidFill>
                  <a:schemeClr val="accent6">
                    <a:lumMod val="75000"/>
                  </a:schemeClr>
                </a:solidFill>
                <a:latin typeface="FuraCode Nerd Font Mono" panose="020B0509050000020004" pitchFamily="50" charset="0"/>
                <a:ea typeface="FuraCode Nerd Font Mono" panose="020B0509050000020004" pitchFamily="50" charset="0"/>
              </a:rPr>
              <a:t>plotOutput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FuraCode Nerd Font Mono" panose="020B0509050000020004" pitchFamily="50" charset="0"/>
                <a:ea typeface="FuraCode Nerd Font Mono" panose="020B0509050000020004" pitchFamily="50" charset="0"/>
              </a:rPr>
              <a:t>(“</a:t>
            </a:r>
            <a:r>
              <a:rPr lang="en-US" sz="2000" dirty="0" err="1">
                <a:solidFill>
                  <a:schemeClr val="accent6">
                    <a:lumMod val="75000"/>
                  </a:schemeClr>
                </a:solidFill>
                <a:latin typeface="FuraCode Nerd Font Mono" panose="020B0509050000020004" pitchFamily="50" charset="0"/>
                <a:ea typeface="FuraCode Nerd Font Mono" panose="020B0509050000020004" pitchFamily="50" charset="0"/>
              </a:rPr>
              <a:t>distPlot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FuraCode Nerd Font Mono" panose="020B0509050000020004" pitchFamily="50" charset="0"/>
                <a:ea typeface="FuraCode Nerd Font Mono" panose="020B0509050000020004" pitchFamily="50" charset="0"/>
              </a:rPr>
              <a:t>”)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chemeClr val="accent4">
                    <a:lumMod val="75000"/>
                  </a:schemeClr>
                </a:solidFill>
                <a:latin typeface="FuraCode Nerd Font Mono" panose="020B0509050000020004" pitchFamily="50" charset="0"/>
                <a:ea typeface="FuraCode Nerd Font Mono" panose="020B0509050000020004" pitchFamily="50" charset="0"/>
              </a:rPr>
              <a:t>+ </a:t>
            </a:r>
            <a:r>
              <a:rPr lang="en-US" sz="2000" dirty="0" err="1">
                <a:solidFill>
                  <a:schemeClr val="accent4">
                    <a:lumMod val="75000"/>
                  </a:schemeClr>
                </a:solidFill>
                <a:latin typeface="FuraCode Nerd Font Mono" panose="020B0509050000020004" pitchFamily="50" charset="0"/>
                <a:ea typeface="FuraCode Nerd Font Mono" panose="020B0509050000020004" pitchFamily="50" charset="0"/>
              </a:rPr>
              <a:t>textOutput</a:t>
            </a:r>
            <a:r>
              <a:rPr lang="en-US" sz="2000" dirty="0">
                <a:solidFill>
                  <a:schemeClr val="accent4">
                    <a:lumMod val="75000"/>
                  </a:schemeClr>
                </a:solidFill>
                <a:latin typeface="FuraCode Nerd Font Mono" panose="020B0509050000020004" pitchFamily="50" charset="0"/>
                <a:ea typeface="FuraCode Nerd Font Mono" panose="020B0509050000020004" pitchFamily="50" charset="0"/>
              </a:rPr>
              <a:t>(“welcome”)</a:t>
            </a:r>
          </a:p>
          <a:p>
            <a:pPr marL="457200" lvl="1" indent="0">
              <a:buNone/>
            </a:pPr>
            <a:endParaRPr lang="en-US" sz="2000" dirty="0">
              <a:solidFill>
                <a:schemeClr val="accent4">
                  <a:lumMod val="75000"/>
                </a:schemeClr>
              </a:solidFill>
              <a:latin typeface="FuraCode Nerd Font Mono" panose="020B0509050000020004" pitchFamily="50" charset="0"/>
              <a:ea typeface="FuraCode Nerd Font Mono" panose="020B0509050000020004" pitchFamily="50" charset="0"/>
            </a:endParaRPr>
          </a:p>
          <a:p>
            <a:r>
              <a:rPr lang="en-US" sz="2400" dirty="0">
                <a:ea typeface="FuraCode Nerd Font Mono" panose="020B0509050000020004" pitchFamily="50" charset="0"/>
              </a:rPr>
              <a:t>Server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FuraCode Nerd Font Mono" panose="020B0509050000020004" pitchFamily="50" charset="0"/>
                <a:ea typeface="FuraCode Nerd Font Mono" panose="020B0509050000020004" pitchFamily="50" charset="0"/>
              </a:rPr>
              <a:t>- </a:t>
            </a:r>
            <a:r>
              <a:rPr lang="en-US" sz="2000" dirty="0" err="1">
                <a:solidFill>
                  <a:schemeClr val="accent6">
                    <a:lumMod val="75000"/>
                  </a:schemeClr>
                </a:solidFill>
                <a:latin typeface="FuraCode Nerd Font Mono" panose="020B0509050000020004" pitchFamily="50" charset="0"/>
                <a:ea typeface="FuraCode Nerd Font Mono" panose="020B0509050000020004" pitchFamily="50" charset="0"/>
              </a:rPr>
              <a:t>renderPlot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FuraCode Nerd Font Mono" panose="020B0509050000020004" pitchFamily="50" charset="0"/>
                <a:ea typeface="FuraCode Nerd Font Mono" panose="020B0509050000020004" pitchFamily="50" charset="0"/>
              </a:rPr>
              <a:t>(“</a:t>
            </a:r>
            <a:r>
              <a:rPr lang="en-US" sz="2000" dirty="0" err="1">
                <a:solidFill>
                  <a:schemeClr val="accent6">
                    <a:lumMod val="75000"/>
                  </a:schemeClr>
                </a:solidFill>
                <a:latin typeface="FuraCode Nerd Font Mono" panose="020B0509050000020004" pitchFamily="50" charset="0"/>
                <a:ea typeface="FuraCode Nerd Font Mono" panose="020B0509050000020004" pitchFamily="50" charset="0"/>
              </a:rPr>
              <a:t>distPlot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FuraCode Nerd Font Mono" panose="020B0509050000020004" pitchFamily="50" charset="0"/>
                <a:ea typeface="FuraCode Nerd Font Mono" panose="020B0509050000020004" pitchFamily="50" charset="0"/>
              </a:rPr>
              <a:t>”)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chemeClr val="accent4">
                    <a:lumMod val="75000"/>
                  </a:schemeClr>
                </a:solidFill>
                <a:latin typeface="FuraCode Nerd Font Mono" panose="020B0509050000020004" pitchFamily="50" charset="0"/>
                <a:ea typeface="FuraCode Nerd Font Mono" panose="020B0509050000020004" pitchFamily="50" charset="0"/>
              </a:rPr>
              <a:t>+ </a:t>
            </a:r>
            <a:r>
              <a:rPr lang="en-US" sz="2000" dirty="0" err="1">
                <a:solidFill>
                  <a:schemeClr val="accent4">
                    <a:lumMod val="75000"/>
                  </a:schemeClr>
                </a:solidFill>
                <a:latin typeface="FuraCode Nerd Font Mono" panose="020B0509050000020004" pitchFamily="50" charset="0"/>
                <a:ea typeface="FuraCode Nerd Font Mono" panose="020B0509050000020004" pitchFamily="50" charset="0"/>
              </a:rPr>
              <a:t>renderText</a:t>
            </a:r>
            <a:r>
              <a:rPr lang="en-US" sz="2000" dirty="0">
                <a:solidFill>
                  <a:schemeClr val="accent4">
                    <a:lumMod val="75000"/>
                  </a:schemeClr>
                </a:solidFill>
                <a:latin typeface="FuraCode Nerd Font Mono" panose="020B0509050000020004" pitchFamily="50" charset="0"/>
                <a:ea typeface="FuraCode Nerd Font Mono" panose="020B0509050000020004" pitchFamily="50" charset="0"/>
              </a:rPr>
              <a:t>(“welcome”)</a:t>
            </a:r>
          </a:p>
          <a:p>
            <a:pPr lvl="2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DB5518-298D-4D8C-A9AF-F150612A21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3/6/2022</a:t>
            </a:r>
            <a:endParaRPr lang="en-NL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3905B8-3F4C-448A-85D9-8ACD7BD8BA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Karel Kroeze - BDSi - Shiny workshop</a:t>
            </a:r>
            <a:endParaRPr lang="en-NL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CB9C76C-3C26-47FA-9156-215ECCFE89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1805" y="1825533"/>
            <a:ext cx="6655808" cy="199940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C2C35FC-AF82-498B-89F5-E09D354BE3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01805" y="4021079"/>
            <a:ext cx="5486364" cy="157887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43C087E-D5E1-41BA-B4F1-6CB3633545AE}"/>
              </a:ext>
            </a:extLst>
          </p:cNvPr>
          <p:cNvSpPr txBox="1"/>
          <p:nvPr/>
        </p:nvSpPr>
        <p:spPr>
          <a:xfrm>
            <a:off x="5484969" y="998812"/>
            <a:ext cx="74878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chemeClr val="bg1"/>
                </a:solidFill>
                <a:latin typeface="Ink Free" panose="03080402000500000000" pitchFamily="66" charset="0"/>
              </a:rPr>
              <a:t>Cheat sheets are your </a:t>
            </a:r>
            <a:r>
              <a:rPr lang="en-GB" b="1" u="sng" dirty="0">
                <a:solidFill>
                  <a:schemeClr val="bg1"/>
                </a:solidFill>
                <a:latin typeface="Ink Free" panose="03080402000500000000" pitchFamily="66" charset="0"/>
              </a:rPr>
              <a:t>friend</a:t>
            </a:r>
            <a:br>
              <a:rPr lang="en-GB" b="1" dirty="0">
                <a:solidFill>
                  <a:schemeClr val="bg1"/>
                </a:solidFill>
                <a:latin typeface="Ink Free" panose="03080402000500000000" pitchFamily="66" charset="0"/>
              </a:rPr>
            </a:br>
            <a:r>
              <a:rPr lang="en-GB" b="1" dirty="0">
                <a:solidFill>
                  <a:schemeClr val="accent1"/>
                </a:solidFill>
                <a:latin typeface="Ink Free" panose="03080402000500000000" pitchFamily="66" charset="0"/>
              </a:rPr>
              <a:t>Help </a:t>
            </a:r>
            <a:r>
              <a:rPr lang="en-GB" b="1" dirty="0">
                <a:solidFill>
                  <a:schemeClr val="bg1"/>
                </a:solidFill>
                <a:latin typeface="Ink Free" panose="03080402000500000000" pitchFamily="66" charset="0"/>
              </a:rPr>
              <a:t>&gt;</a:t>
            </a:r>
            <a:r>
              <a:rPr lang="en-GB" b="1" dirty="0">
                <a:solidFill>
                  <a:schemeClr val="accent1"/>
                </a:solidFill>
                <a:latin typeface="Ink Free" panose="03080402000500000000" pitchFamily="66" charset="0"/>
              </a:rPr>
              <a:t> Cheat Sheets </a:t>
            </a:r>
            <a:r>
              <a:rPr lang="en-GB" b="1" dirty="0">
                <a:solidFill>
                  <a:schemeClr val="bg1"/>
                </a:solidFill>
                <a:latin typeface="Ink Free" panose="03080402000500000000" pitchFamily="66" charset="0"/>
              </a:rPr>
              <a:t>&gt;</a:t>
            </a:r>
            <a:r>
              <a:rPr lang="en-GB" b="1" dirty="0">
                <a:solidFill>
                  <a:schemeClr val="accent1"/>
                </a:solidFill>
                <a:latin typeface="Ink Free" panose="03080402000500000000" pitchFamily="66" charset="0"/>
              </a:rPr>
              <a:t> Web applications with Shiny</a:t>
            </a:r>
            <a:endParaRPr lang="nl-NL" b="1" dirty="0">
              <a:solidFill>
                <a:schemeClr val="accent1"/>
              </a:solidFill>
              <a:latin typeface="Ink Free" panose="03080402000500000000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66368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5E524-C514-45D7-BC6C-D11A108C5A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000" dirty="0"/>
              <a:t>Hello, world!</a:t>
            </a:r>
            <a:br>
              <a:rPr lang="en-GB" dirty="0"/>
            </a:br>
            <a:r>
              <a:rPr lang="en-GB" dirty="0"/>
              <a:t>Make it yours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955285-5F23-4DBC-8F2C-B5AF06D497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65581" y="1825624"/>
            <a:ext cx="10515600" cy="4395881"/>
          </a:xfrm>
        </p:spPr>
        <p:txBody>
          <a:bodyPr/>
          <a:lstStyle/>
          <a:p>
            <a:r>
              <a:rPr lang="en-GB" dirty="0"/>
              <a:t>Keep it simple</a:t>
            </a:r>
          </a:p>
          <a:p>
            <a:pPr lvl="1"/>
            <a:r>
              <a:rPr lang="en-GB" sz="2000" dirty="0"/>
              <a:t>Stick to a basic use case – we’ll add complexity later</a:t>
            </a:r>
          </a:p>
          <a:p>
            <a:r>
              <a:rPr lang="en-GB" dirty="0"/>
              <a:t>Load any data you need</a:t>
            </a:r>
          </a:p>
          <a:p>
            <a:r>
              <a:rPr lang="en-GB" dirty="0"/>
              <a:t>UI</a:t>
            </a:r>
          </a:p>
          <a:p>
            <a:pPr lvl="1"/>
            <a:r>
              <a:rPr lang="en-GB" sz="2000" dirty="0"/>
              <a:t>Add/change inputs &amp; outputs</a:t>
            </a:r>
          </a:p>
          <a:p>
            <a:pPr lvl="1"/>
            <a:r>
              <a:rPr lang="en-GB" sz="2000" dirty="0"/>
              <a:t>Change layout, labels, texts</a:t>
            </a:r>
          </a:p>
          <a:p>
            <a:pPr lvl="1"/>
            <a:r>
              <a:rPr lang="en-GB" sz="2000" dirty="0"/>
              <a:t>You are now allowed to change the title</a:t>
            </a:r>
          </a:p>
          <a:p>
            <a:r>
              <a:rPr lang="en-GB" dirty="0"/>
              <a:t>Server</a:t>
            </a:r>
          </a:p>
          <a:p>
            <a:pPr lvl="1"/>
            <a:r>
              <a:rPr lang="en-GB" sz="2000" dirty="0">
                <a:latin typeface="FuraCode Nerd Font" panose="020B0509050000020004" pitchFamily="50" charset="0"/>
                <a:ea typeface="FuraCode Nerd Font" panose="020B0509050000020004" pitchFamily="50" charset="0"/>
              </a:rPr>
              <a:t>render[Text/Plot/Table]</a:t>
            </a:r>
          </a:p>
          <a:p>
            <a:pPr marL="457200" lvl="1" indent="0">
              <a:buNone/>
            </a:pPr>
            <a:endParaRPr lang="en-GB" dirty="0">
              <a:latin typeface="FuraCode Nerd Font" panose="020B0509050000020004" pitchFamily="50" charset="0"/>
              <a:ea typeface="FuraCode Nerd Font" panose="020B0509050000020004" pitchFamily="50" charset="0"/>
            </a:endParaRPr>
          </a:p>
          <a:p>
            <a:pPr lvl="1"/>
            <a:endParaRPr lang="en-GB" dirty="0"/>
          </a:p>
          <a:p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DB5518-298D-4D8C-A9AF-F150612A21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3/6/2022</a:t>
            </a:r>
            <a:endParaRPr lang="en-NL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3905B8-3F4C-448A-85D9-8ACD7BD8BA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Karel Kroeze - BDSi - Shiny workshop</a:t>
            </a:r>
            <a:endParaRPr lang="en-NL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E71A3FC-D42C-4F36-AB75-CDAEF3341FAA}"/>
              </a:ext>
            </a:extLst>
          </p:cNvPr>
          <p:cNvSpPr txBox="1"/>
          <p:nvPr/>
        </p:nvSpPr>
        <p:spPr>
          <a:xfrm>
            <a:off x="6309062" y="1027906"/>
            <a:ext cx="57462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chemeClr val="bg1"/>
                </a:solidFill>
                <a:latin typeface="Ink Free" panose="03080402000500000000" pitchFamily="66" charset="0"/>
              </a:rPr>
              <a:t>Cheat sheets are your </a:t>
            </a:r>
            <a:r>
              <a:rPr lang="en-GB" b="1" u="sng" dirty="0">
                <a:solidFill>
                  <a:schemeClr val="bg1"/>
                </a:solidFill>
                <a:latin typeface="Ink Free" panose="03080402000500000000" pitchFamily="66" charset="0"/>
              </a:rPr>
              <a:t>friend</a:t>
            </a:r>
            <a:br>
              <a:rPr lang="en-GB" b="1" dirty="0">
                <a:solidFill>
                  <a:schemeClr val="bg1"/>
                </a:solidFill>
                <a:latin typeface="Ink Free" panose="03080402000500000000" pitchFamily="66" charset="0"/>
              </a:rPr>
            </a:br>
            <a:r>
              <a:rPr lang="en-GB" b="1" dirty="0">
                <a:solidFill>
                  <a:schemeClr val="accent1"/>
                </a:solidFill>
                <a:latin typeface="Ink Free" panose="03080402000500000000" pitchFamily="66" charset="0"/>
              </a:rPr>
              <a:t>Help </a:t>
            </a:r>
            <a:r>
              <a:rPr lang="en-GB" b="1" dirty="0">
                <a:solidFill>
                  <a:schemeClr val="bg1"/>
                </a:solidFill>
                <a:latin typeface="Ink Free" panose="03080402000500000000" pitchFamily="66" charset="0"/>
              </a:rPr>
              <a:t>&gt;</a:t>
            </a:r>
            <a:r>
              <a:rPr lang="en-GB" b="1" dirty="0">
                <a:solidFill>
                  <a:schemeClr val="accent1"/>
                </a:solidFill>
                <a:latin typeface="Ink Free" panose="03080402000500000000" pitchFamily="66" charset="0"/>
              </a:rPr>
              <a:t> Cheat Sheets </a:t>
            </a:r>
            <a:r>
              <a:rPr lang="en-GB" b="1" dirty="0">
                <a:solidFill>
                  <a:schemeClr val="bg1"/>
                </a:solidFill>
                <a:latin typeface="Ink Free" panose="03080402000500000000" pitchFamily="66" charset="0"/>
              </a:rPr>
              <a:t>&gt;</a:t>
            </a:r>
            <a:r>
              <a:rPr lang="en-GB" b="1" dirty="0">
                <a:solidFill>
                  <a:schemeClr val="accent1"/>
                </a:solidFill>
                <a:latin typeface="Ink Free" panose="03080402000500000000" pitchFamily="66" charset="0"/>
              </a:rPr>
              <a:t> Web applications with Shiny</a:t>
            </a:r>
            <a:endParaRPr lang="nl-NL" b="1" dirty="0">
              <a:solidFill>
                <a:schemeClr val="accent1"/>
              </a:solidFill>
              <a:latin typeface="Ink Free" panose="03080402000500000000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31260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ADF7019-D4EC-476A-82E9-651767FA4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shiny?</a:t>
            </a:r>
            <a:endParaRPr lang="en-NL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2176F0C-35AA-47F3-B84A-7B833AF80B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65583" y="1825625"/>
            <a:ext cx="10515600" cy="4351338"/>
          </a:xfrm>
        </p:spPr>
        <p:txBody>
          <a:bodyPr/>
          <a:lstStyle/>
          <a:p>
            <a:r>
              <a:rPr lang="en-GB" dirty="0"/>
              <a:t>An R package</a:t>
            </a:r>
          </a:p>
          <a:p>
            <a:r>
              <a:rPr lang="en-GB" dirty="0"/>
              <a:t>A framework</a:t>
            </a:r>
          </a:p>
          <a:p>
            <a:pPr lvl="1"/>
            <a:r>
              <a:rPr lang="en-GB" dirty="0"/>
              <a:t>Web server linked with R</a:t>
            </a:r>
          </a:p>
          <a:p>
            <a:pPr lvl="1"/>
            <a:r>
              <a:rPr lang="en-GB" dirty="0"/>
              <a:t>User interface</a:t>
            </a:r>
          </a:p>
          <a:p>
            <a:pPr lvl="1"/>
            <a:r>
              <a:rPr lang="en-GB" dirty="0"/>
              <a:t>Communication</a:t>
            </a:r>
          </a:p>
          <a:p>
            <a:pPr lvl="1"/>
            <a:r>
              <a:rPr lang="en-GB" dirty="0"/>
              <a:t>State management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6150428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ADF7019-D4EC-476A-82E9-651767FA4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000" dirty="0"/>
              <a:t>What is shiny?</a:t>
            </a:r>
            <a:br>
              <a:rPr lang="en-GB" dirty="0"/>
            </a:br>
            <a:r>
              <a:rPr lang="en-GB" dirty="0"/>
              <a:t>An R package</a:t>
            </a:r>
            <a:endParaRPr lang="en-NL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2176F0C-35AA-47F3-B84A-7B833AF80B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65583" y="1825625"/>
            <a:ext cx="10515600" cy="4351338"/>
          </a:xfrm>
        </p:spPr>
        <p:txBody>
          <a:bodyPr/>
          <a:lstStyle/>
          <a:p>
            <a:endParaRPr lang="en-GB" dirty="0"/>
          </a:p>
          <a:p>
            <a:pPr marL="0" indent="0">
              <a:buNone/>
            </a:pPr>
            <a:r>
              <a:rPr lang="en-GB" dirty="0"/>
              <a:t>Available on CRAN &amp; GitHub:</a:t>
            </a:r>
          </a:p>
          <a:p>
            <a:pPr lvl="1"/>
            <a:r>
              <a:rPr lang="en-GB" dirty="0">
                <a:hlinkClick r:id="rId2"/>
              </a:rPr>
              <a:t>https://cran.r-project.org/package=shiny</a:t>
            </a:r>
            <a:endParaRPr lang="en-GB" dirty="0"/>
          </a:p>
          <a:p>
            <a:pPr lvl="1"/>
            <a:r>
              <a:rPr lang="en-GB" dirty="0">
                <a:hlinkClick r:id="rId3"/>
              </a:rPr>
              <a:t>https://github.com/rstudio/shiny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Maintained by </a:t>
            </a:r>
          </a:p>
          <a:p>
            <a:pPr lvl="1"/>
            <a:r>
              <a:rPr lang="en-GB" dirty="0">
                <a:hlinkClick r:id="rId4"/>
              </a:rPr>
              <a:t>https://shiny.rstudio.com/</a:t>
            </a:r>
            <a:endParaRPr lang="en-GB" dirty="0"/>
          </a:p>
          <a:p>
            <a:pPr marL="457200" lvl="1" indent="0">
              <a:buNone/>
            </a:pPr>
            <a:endParaRPr lang="en-GB" dirty="0"/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8DE11605-BB2E-43CA-BB54-E4B6480F7C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1323" y="4084721"/>
            <a:ext cx="1745383" cy="613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3411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ADF7019-D4EC-476A-82E9-651767FA4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000" dirty="0"/>
              <a:t>What is shiny?</a:t>
            </a:r>
            <a:br>
              <a:rPr lang="en-GB" dirty="0"/>
            </a:br>
            <a:r>
              <a:rPr lang="en-GB" dirty="0"/>
              <a:t>A FRAMEWORK</a:t>
            </a:r>
            <a:endParaRPr lang="en-NL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2176F0C-35AA-47F3-B84A-7B833AF80B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65583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Shiny apps are hosted by a computer running R</a:t>
            </a:r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49773C69-F791-4C9D-B91C-448428DCB4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5886" y="3105219"/>
            <a:ext cx="3784679" cy="199878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B62433B-6397-4389-99FC-B3CA56D697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8905" y="3014619"/>
            <a:ext cx="3269973" cy="217998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652711FA-C3FB-4BBF-8A5A-0B2800E95D10}"/>
              </a:ext>
            </a:extLst>
          </p:cNvPr>
          <p:cNvSpPr/>
          <p:nvPr/>
        </p:nvSpPr>
        <p:spPr>
          <a:xfrm>
            <a:off x="5735764" y="3783931"/>
            <a:ext cx="1371600" cy="2646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EB5746F9-2DB0-45CE-BF64-ABC17CB73551}"/>
              </a:ext>
            </a:extLst>
          </p:cNvPr>
          <p:cNvSpPr/>
          <p:nvPr/>
        </p:nvSpPr>
        <p:spPr>
          <a:xfrm rot="10800000">
            <a:off x="5532106" y="4051215"/>
            <a:ext cx="1371600" cy="2646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F48168-80CE-441D-AE4A-51DEBD7BCFE2}"/>
              </a:ext>
            </a:extLst>
          </p:cNvPr>
          <p:cNvSpPr txBox="1"/>
          <p:nvPr/>
        </p:nvSpPr>
        <p:spPr>
          <a:xfrm>
            <a:off x="7368602" y="5194601"/>
            <a:ext cx="4412581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sz="5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https://pix4free.org/assets/library/2021-01-12/originals/laptop_notepad_pen_cafe_coffee.jpg</a:t>
            </a:r>
            <a:endParaRPr lang="en-NL" sz="5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91678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ADF7019-D4EC-476A-82E9-651767FA4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000" dirty="0"/>
              <a:t>What is shiny?</a:t>
            </a:r>
            <a:br>
              <a:rPr lang="en-GB" dirty="0"/>
            </a:br>
            <a:r>
              <a:rPr lang="en-GB" dirty="0"/>
              <a:t>A FRAMEWORK</a:t>
            </a:r>
            <a:endParaRPr lang="en-NL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2176F0C-35AA-47F3-B84A-7B833AF80B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65583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Shiny apps are hosted by a computer running R</a:t>
            </a:r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49773C69-F791-4C9D-B91C-448428DCB4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5886" y="3105219"/>
            <a:ext cx="3784679" cy="199878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B62433B-6397-4389-99FC-B3CA56D697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448905" y="3015300"/>
            <a:ext cx="2904825" cy="217861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652711FA-C3FB-4BBF-8A5A-0B2800E95D10}"/>
              </a:ext>
            </a:extLst>
          </p:cNvPr>
          <p:cNvSpPr/>
          <p:nvPr/>
        </p:nvSpPr>
        <p:spPr>
          <a:xfrm>
            <a:off x="5735764" y="3783931"/>
            <a:ext cx="1371600" cy="2646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EB5746F9-2DB0-45CE-BF64-ABC17CB73551}"/>
              </a:ext>
            </a:extLst>
          </p:cNvPr>
          <p:cNvSpPr/>
          <p:nvPr/>
        </p:nvSpPr>
        <p:spPr>
          <a:xfrm rot="10800000">
            <a:off x="5532106" y="4051215"/>
            <a:ext cx="1371600" cy="2646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F48168-80CE-441D-AE4A-51DEBD7BCFE2}"/>
              </a:ext>
            </a:extLst>
          </p:cNvPr>
          <p:cNvSpPr txBox="1"/>
          <p:nvPr/>
        </p:nvSpPr>
        <p:spPr>
          <a:xfrm>
            <a:off x="7368602" y="5194601"/>
            <a:ext cx="4412581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sz="5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https://www.flickr.com/photos/rudolf_schuba/153225000</a:t>
            </a:r>
            <a:endParaRPr lang="en-NL" sz="5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920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ADF7019-D4EC-476A-82E9-651767FA4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000" dirty="0"/>
              <a:t>What is shiny?</a:t>
            </a:r>
            <a:br>
              <a:rPr lang="en-GB" dirty="0"/>
            </a:br>
            <a:r>
              <a:rPr lang="en-GB" dirty="0"/>
              <a:t>A FRAMEWORK</a:t>
            </a:r>
            <a:endParaRPr lang="en-NL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2176F0C-35AA-47F3-B84A-7B833AF80B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65583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Shiny apps are hosted by a computer running R</a:t>
            </a:r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49773C69-F791-4C9D-B91C-448428DCB4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5886" y="3105219"/>
            <a:ext cx="3784679" cy="199878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B62433B-6397-4389-99FC-B3CA56D697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448905" y="3015300"/>
            <a:ext cx="3269973" cy="217861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652711FA-C3FB-4BBF-8A5A-0B2800E95D10}"/>
              </a:ext>
            </a:extLst>
          </p:cNvPr>
          <p:cNvSpPr/>
          <p:nvPr/>
        </p:nvSpPr>
        <p:spPr>
          <a:xfrm>
            <a:off x="5735764" y="3783931"/>
            <a:ext cx="1371600" cy="2646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EB5746F9-2DB0-45CE-BF64-ABC17CB73551}"/>
              </a:ext>
            </a:extLst>
          </p:cNvPr>
          <p:cNvSpPr/>
          <p:nvPr/>
        </p:nvSpPr>
        <p:spPr>
          <a:xfrm rot="10800000">
            <a:off x="5532106" y="4051215"/>
            <a:ext cx="1371600" cy="2646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F48168-80CE-441D-AE4A-51DEBD7BCFE2}"/>
              </a:ext>
            </a:extLst>
          </p:cNvPr>
          <p:cNvSpPr txBox="1"/>
          <p:nvPr/>
        </p:nvSpPr>
        <p:spPr>
          <a:xfrm>
            <a:off x="7368602" y="5193919"/>
            <a:ext cx="4412581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sz="5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https://commons.wikimedia.org/wiki/File:Wikimedia_Foundation_Servers-8055_17.jpg</a:t>
            </a:r>
            <a:endParaRPr lang="en-NL" sz="5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F65F6E6-F0B1-479E-808F-CBC2F52C1B51}"/>
              </a:ext>
            </a:extLst>
          </p:cNvPr>
          <p:cNvSpPr txBox="1"/>
          <p:nvPr/>
        </p:nvSpPr>
        <p:spPr>
          <a:xfrm>
            <a:off x="5640390" y="4281570"/>
            <a:ext cx="4412581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sz="5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http://www.mojimade.com/cloud-caf-stickers</a:t>
            </a:r>
            <a:endParaRPr lang="en-NL" sz="5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A3DF54F0-9609-4577-A9CD-7FB114D677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70034" y="3609474"/>
            <a:ext cx="1099583" cy="1099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0091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ADF7019-D4EC-476A-82E9-651767FA4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000" dirty="0"/>
              <a:t>What is shiny?</a:t>
            </a:r>
            <a:br>
              <a:rPr lang="en-GB" dirty="0"/>
            </a:br>
            <a:r>
              <a:rPr lang="en-GB" dirty="0"/>
              <a:t>A FRAMEWORK</a:t>
            </a:r>
            <a:endParaRPr lang="en-NL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2176F0C-35AA-47F3-B84A-7B833AF80B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16912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b="1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1E12095-5702-47EA-BE0C-4799201BA813}"/>
              </a:ext>
            </a:extLst>
          </p:cNvPr>
          <p:cNvGrpSpPr/>
          <p:nvPr/>
        </p:nvGrpSpPr>
        <p:grpSpPr>
          <a:xfrm>
            <a:off x="1405886" y="2028708"/>
            <a:ext cx="10375297" cy="2347896"/>
            <a:chOff x="1405886" y="3015300"/>
            <a:chExt cx="10375297" cy="2347896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49773C69-F791-4C9D-B91C-448428DCB4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05886" y="3105219"/>
              <a:ext cx="3784679" cy="1998783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9F5D6030-8956-4B72-9ADE-FC1AEA0D9A98}"/>
                </a:ext>
              </a:extLst>
            </p:cNvPr>
            <p:cNvGrpSpPr/>
            <p:nvPr/>
          </p:nvGrpSpPr>
          <p:grpSpPr>
            <a:xfrm>
              <a:off x="7368602" y="3015300"/>
              <a:ext cx="4412581" cy="2347896"/>
              <a:chOff x="7368602" y="3015300"/>
              <a:chExt cx="4412581" cy="2347896"/>
            </a:xfrm>
          </p:grpSpPr>
          <p:pic>
            <p:nvPicPr>
              <p:cNvPr id="2054" name="Picture 6">
                <a:extLst>
                  <a:ext uri="{FF2B5EF4-FFF2-40B4-BE49-F238E27FC236}">
                    <a16:creationId xmlns:a16="http://schemas.microsoft.com/office/drawing/2014/main" id="{9B62433B-6397-4389-99FC-B3CA56D6974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7448905" y="3015300"/>
                <a:ext cx="3269973" cy="2178619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7F48168-80CE-441D-AE4A-51DEBD7BCFE2}"/>
                  </a:ext>
                </a:extLst>
              </p:cNvPr>
              <p:cNvSpPr txBox="1"/>
              <p:nvPr/>
            </p:nvSpPr>
            <p:spPr>
              <a:xfrm>
                <a:off x="7368602" y="5193919"/>
                <a:ext cx="4412581" cy="1692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nl-NL" sz="5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https://commons.wikimedia.org/wiki/File:Wikimedia_Foundation_Servers-8055_17.jpg</a:t>
                </a:r>
                <a:endParaRPr lang="en-NL" sz="5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9D0CA9DB-0FA4-4CBE-A505-EEEF65D24543}"/>
                </a:ext>
              </a:extLst>
            </p:cNvPr>
            <p:cNvGrpSpPr/>
            <p:nvPr/>
          </p:nvGrpSpPr>
          <p:grpSpPr>
            <a:xfrm>
              <a:off x="5532106" y="3609474"/>
              <a:ext cx="4520865" cy="1099583"/>
              <a:chOff x="5532106" y="3609474"/>
              <a:chExt cx="4520865" cy="1099583"/>
            </a:xfrm>
          </p:grpSpPr>
          <p:sp>
            <p:nvSpPr>
              <p:cNvPr id="2" name="Arrow: Right 1">
                <a:extLst>
                  <a:ext uri="{FF2B5EF4-FFF2-40B4-BE49-F238E27FC236}">
                    <a16:creationId xmlns:a16="http://schemas.microsoft.com/office/drawing/2014/main" id="{652711FA-C3FB-4BBF-8A5A-0B2800E95D10}"/>
                  </a:ext>
                </a:extLst>
              </p:cNvPr>
              <p:cNvSpPr/>
              <p:nvPr/>
            </p:nvSpPr>
            <p:spPr>
              <a:xfrm>
                <a:off x="5735764" y="3783931"/>
                <a:ext cx="1371600" cy="264695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9" name="Arrow: Right 8">
                <a:extLst>
                  <a:ext uri="{FF2B5EF4-FFF2-40B4-BE49-F238E27FC236}">
                    <a16:creationId xmlns:a16="http://schemas.microsoft.com/office/drawing/2014/main" id="{EB5746F9-2DB0-45CE-BF64-ABC17CB73551}"/>
                  </a:ext>
                </a:extLst>
              </p:cNvPr>
              <p:cNvSpPr/>
              <p:nvPr/>
            </p:nvSpPr>
            <p:spPr>
              <a:xfrm rot="10800000">
                <a:off x="5532106" y="4051215"/>
                <a:ext cx="1371600" cy="264695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F65F6E6-F0B1-479E-808F-CBC2F52C1B51}"/>
                  </a:ext>
                </a:extLst>
              </p:cNvPr>
              <p:cNvSpPr txBox="1"/>
              <p:nvPr/>
            </p:nvSpPr>
            <p:spPr>
              <a:xfrm>
                <a:off x="5640390" y="4281570"/>
                <a:ext cx="4412581" cy="1692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nl-NL" sz="5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http://www.mojimade.com/cloud-caf-stickers</a:t>
                </a:r>
                <a:endParaRPr lang="en-NL" sz="5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pic>
            <p:nvPicPr>
              <p:cNvPr id="5" name="Graphic 4">
                <a:extLst>
                  <a:ext uri="{FF2B5EF4-FFF2-40B4-BE49-F238E27FC236}">
                    <a16:creationId xmlns:a16="http://schemas.microsoft.com/office/drawing/2014/main" id="{A3DF54F0-9609-4577-A9CD-7FB114D677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5770034" y="3609474"/>
                <a:ext cx="1099583" cy="1099583"/>
              </a:xfrm>
              <a:prstGeom prst="rect">
                <a:avLst/>
              </a:prstGeom>
            </p:spPr>
          </p:pic>
        </p:grp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75D1008-716C-415E-AB6D-851BDCB680D3}"/>
              </a:ext>
            </a:extLst>
          </p:cNvPr>
          <p:cNvGrpSpPr/>
          <p:nvPr/>
        </p:nvGrpSpPr>
        <p:grpSpPr>
          <a:xfrm>
            <a:off x="2340029" y="4337400"/>
            <a:ext cx="1916392" cy="713557"/>
            <a:chOff x="1316912" y="4327700"/>
            <a:chExt cx="1916392" cy="713557"/>
          </a:xfrm>
        </p:grpSpPr>
        <p:pic>
          <p:nvPicPr>
            <p:cNvPr id="14" name="Picture 13" descr="A red and white logo&#10;&#10;Description automatically generated with low confidence">
              <a:extLst>
                <a:ext uri="{FF2B5EF4-FFF2-40B4-BE49-F238E27FC236}">
                  <a16:creationId xmlns:a16="http://schemas.microsoft.com/office/drawing/2014/main" id="{C547BE29-3E71-4EDA-824D-7678228CD06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6912" y="4327700"/>
              <a:ext cx="713557" cy="713557"/>
            </a:xfrm>
            <a:prstGeom prst="rect">
              <a:avLst/>
            </a:prstGeom>
          </p:spPr>
        </p:pic>
        <p:pic>
          <p:nvPicPr>
            <p:cNvPr id="20" name="Picture 19" descr="Logo&#10;&#10;Description automatically generated">
              <a:extLst>
                <a:ext uri="{FF2B5EF4-FFF2-40B4-BE49-F238E27FC236}">
                  <a16:creationId xmlns:a16="http://schemas.microsoft.com/office/drawing/2014/main" id="{91CBE5CD-598C-48A8-9B81-D785EE4A8BF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26536" y="4431094"/>
              <a:ext cx="506768" cy="506768"/>
            </a:xfrm>
            <a:prstGeom prst="rect">
              <a:avLst/>
            </a:prstGeom>
          </p:spPr>
        </p:pic>
        <p:pic>
          <p:nvPicPr>
            <p:cNvPr id="22" name="Picture 21" descr="Icon&#10;&#10;Description automatically generated">
              <a:extLst>
                <a:ext uri="{FF2B5EF4-FFF2-40B4-BE49-F238E27FC236}">
                  <a16:creationId xmlns:a16="http://schemas.microsoft.com/office/drawing/2014/main" id="{CA646CEE-418D-4EF4-9534-5A1CC76BE20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75378" y="4327700"/>
              <a:ext cx="505770" cy="7135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374184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ADF7019-D4EC-476A-82E9-651767FA4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000" dirty="0"/>
              <a:t>What is shiny?</a:t>
            </a:r>
            <a:br>
              <a:rPr lang="en-GB" dirty="0"/>
            </a:br>
            <a:r>
              <a:rPr lang="en-GB" dirty="0"/>
              <a:t>A FRAMEWORK</a:t>
            </a:r>
            <a:endParaRPr lang="en-NL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2176F0C-35AA-47F3-B84A-7B833AF80B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16912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b="1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1E12095-5702-47EA-BE0C-4799201BA813}"/>
              </a:ext>
            </a:extLst>
          </p:cNvPr>
          <p:cNvGrpSpPr/>
          <p:nvPr/>
        </p:nvGrpSpPr>
        <p:grpSpPr>
          <a:xfrm>
            <a:off x="1405886" y="2028708"/>
            <a:ext cx="10375297" cy="2347896"/>
            <a:chOff x="1405886" y="3015300"/>
            <a:chExt cx="10375297" cy="2347896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49773C69-F791-4C9D-B91C-448428DCB4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05886" y="3105219"/>
              <a:ext cx="3784679" cy="1998783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9F5D6030-8956-4B72-9ADE-FC1AEA0D9A98}"/>
                </a:ext>
              </a:extLst>
            </p:cNvPr>
            <p:cNvGrpSpPr/>
            <p:nvPr/>
          </p:nvGrpSpPr>
          <p:grpSpPr>
            <a:xfrm>
              <a:off x="7368602" y="3015300"/>
              <a:ext cx="4412581" cy="2347896"/>
              <a:chOff x="7368602" y="3015300"/>
              <a:chExt cx="4412581" cy="2347896"/>
            </a:xfrm>
          </p:grpSpPr>
          <p:pic>
            <p:nvPicPr>
              <p:cNvPr id="2054" name="Picture 6">
                <a:extLst>
                  <a:ext uri="{FF2B5EF4-FFF2-40B4-BE49-F238E27FC236}">
                    <a16:creationId xmlns:a16="http://schemas.microsoft.com/office/drawing/2014/main" id="{9B62433B-6397-4389-99FC-B3CA56D6974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7448905" y="3015300"/>
                <a:ext cx="3269973" cy="2178619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7F48168-80CE-441D-AE4A-51DEBD7BCFE2}"/>
                  </a:ext>
                </a:extLst>
              </p:cNvPr>
              <p:cNvSpPr txBox="1"/>
              <p:nvPr/>
            </p:nvSpPr>
            <p:spPr>
              <a:xfrm>
                <a:off x="7368602" y="5193919"/>
                <a:ext cx="4412581" cy="1692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nl-NL" sz="5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https://commons.wikimedia.org/wiki/File:Wikimedia_Foundation_Servers-8055_17.jpg</a:t>
                </a:r>
                <a:endParaRPr lang="en-NL" sz="5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9D0CA9DB-0FA4-4CBE-A505-EEEF65D24543}"/>
                </a:ext>
              </a:extLst>
            </p:cNvPr>
            <p:cNvGrpSpPr/>
            <p:nvPr/>
          </p:nvGrpSpPr>
          <p:grpSpPr>
            <a:xfrm>
              <a:off x="5532106" y="3609474"/>
              <a:ext cx="4520865" cy="1099583"/>
              <a:chOff x="5532106" y="3609474"/>
              <a:chExt cx="4520865" cy="1099583"/>
            </a:xfrm>
          </p:grpSpPr>
          <p:sp>
            <p:nvSpPr>
              <p:cNvPr id="2" name="Arrow: Right 1">
                <a:extLst>
                  <a:ext uri="{FF2B5EF4-FFF2-40B4-BE49-F238E27FC236}">
                    <a16:creationId xmlns:a16="http://schemas.microsoft.com/office/drawing/2014/main" id="{652711FA-C3FB-4BBF-8A5A-0B2800E95D10}"/>
                  </a:ext>
                </a:extLst>
              </p:cNvPr>
              <p:cNvSpPr/>
              <p:nvPr/>
            </p:nvSpPr>
            <p:spPr>
              <a:xfrm>
                <a:off x="5735764" y="3783931"/>
                <a:ext cx="1371600" cy="264695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9" name="Arrow: Right 8">
                <a:extLst>
                  <a:ext uri="{FF2B5EF4-FFF2-40B4-BE49-F238E27FC236}">
                    <a16:creationId xmlns:a16="http://schemas.microsoft.com/office/drawing/2014/main" id="{EB5746F9-2DB0-45CE-BF64-ABC17CB73551}"/>
                  </a:ext>
                </a:extLst>
              </p:cNvPr>
              <p:cNvSpPr/>
              <p:nvPr/>
            </p:nvSpPr>
            <p:spPr>
              <a:xfrm rot="10800000">
                <a:off x="5532106" y="4051215"/>
                <a:ext cx="1371600" cy="264695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F65F6E6-F0B1-479E-808F-CBC2F52C1B51}"/>
                  </a:ext>
                </a:extLst>
              </p:cNvPr>
              <p:cNvSpPr txBox="1"/>
              <p:nvPr/>
            </p:nvSpPr>
            <p:spPr>
              <a:xfrm>
                <a:off x="5640390" y="4281570"/>
                <a:ext cx="4412581" cy="1692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nl-NL" sz="5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http://www.mojimade.com/cloud-caf-stickers</a:t>
                </a:r>
                <a:endParaRPr lang="en-NL" sz="5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pic>
            <p:nvPicPr>
              <p:cNvPr id="5" name="Graphic 4">
                <a:extLst>
                  <a:ext uri="{FF2B5EF4-FFF2-40B4-BE49-F238E27FC236}">
                    <a16:creationId xmlns:a16="http://schemas.microsoft.com/office/drawing/2014/main" id="{A3DF54F0-9609-4577-A9CD-7FB114D677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5770034" y="3609474"/>
                <a:ext cx="1099583" cy="1099583"/>
              </a:xfrm>
              <a:prstGeom prst="rect">
                <a:avLst/>
              </a:prstGeom>
            </p:spPr>
          </p:pic>
        </p:grp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75D1008-716C-415E-AB6D-851BDCB680D3}"/>
              </a:ext>
            </a:extLst>
          </p:cNvPr>
          <p:cNvGrpSpPr/>
          <p:nvPr/>
        </p:nvGrpSpPr>
        <p:grpSpPr>
          <a:xfrm>
            <a:off x="2340029" y="4337400"/>
            <a:ext cx="1916392" cy="1024435"/>
            <a:chOff x="1316912" y="4327700"/>
            <a:chExt cx="1916392" cy="1024435"/>
          </a:xfrm>
        </p:grpSpPr>
        <p:pic>
          <p:nvPicPr>
            <p:cNvPr id="14" name="Picture 13" descr="A red and white logo&#10;&#10;Description automatically generated with low confidence">
              <a:extLst>
                <a:ext uri="{FF2B5EF4-FFF2-40B4-BE49-F238E27FC236}">
                  <a16:creationId xmlns:a16="http://schemas.microsoft.com/office/drawing/2014/main" id="{C547BE29-3E71-4EDA-824D-7678228CD06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6912" y="4327700"/>
              <a:ext cx="713557" cy="713557"/>
            </a:xfrm>
            <a:prstGeom prst="rect">
              <a:avLst/>
            </a:prstGeom>
          </p:spPr>
        </p:pic>
        <p:pic>
          <p:nvPicPr>
            <p:cNvPr id="16" name="Picture 15" descr="Logo, icon&#10;&#10;Description automatically generated with medium confidence">
              <a:extLst>
                <a:ext uri="{FF2B5EF4-FFF2-40B4-BE49-F238E27FC236}">
                  <a16:creationId xmlns:a16="http://schemas.microsoft.com/office/drawing/2014/main" id="{37704239-B747-4051-9208-3FD44C4EF3E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75909" y="5115134"/>
              <a:ext cx="272685" cy="217296"/>
            </a:xfrm>
            <a:prstGeom prst="rect">
              <a:avLst/>
            </a:prstGeom>
          </p:spPr>
        </p:pic>
        <p:pic>
          <p:nvPicPr>
            <p:cNvPr id="18" name="Picture 17" descr="Icon&#10;&#10;Description automatically generated">
              <a:extLst>
                <a:ext uri="{FF2B5EF4-FFF2-40B4-BE49-F238E27FC236}">
                  <a16:creationId xmlns:a16="http://schemas.microsoft.com/office/drawing/2014/main" id="{83531854-2D58-4728-B304-61E078B8982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26536" y="5115133"/>
              <a:ext cx="272685" cy="237002"/>
            </a:xfrm>
            <a:prstGeom prst="rect">
              <a:avLst/>
            </a:prstGeom>
          </p:spPr>
        </p:pic>
        <p:pic>
          <p:nvPicPr>
            <p:cNvPr id="20" name="Picture 19" descr="Logo&#10;&#10;Description automatically generated">
              <a:extLst>
                <a:ext uri="{FF2B5EF4-FFF2-40B4-BE49-F238E27FC236}">
                  <a16:creationId xmlns:a16="http://schemas.microsoft.com/office/drawing/2014/main" id="{91CBE5CD-598C-48A8-9B81-D785EE4A8BF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26536" y="4431094"/>
              <a:ext cx="506768" cy="506768"/>
            </a:xfrm>
            <a:prstGeom prst="rect">
              <a:avLst/>
            </a:prstGeom>
          </p:spPr>
        </p:pic>
        <p:pic>
          <p:nvPicPr>
            <p:cNvPr id="22" name="Picture 21" descr="Icon&#10;&#10;Description automatically generated">
              <a:extLst>
                <a:ext uri="{FF2B5EF4-FFF2-40B4-BE49-F238E27FC236}">
                  <a16:creationId xmlns:a16="http://schemas.microsoft.com/office/drawing/2014/main" id="{CA646CEE-418D-4EF4-9534-5A1CC76BE20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75378" y="4327700"/>
              <a:ext cx="505770" cy="7135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870020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UTwente - BDSi">
      <a:dk1>
        <a:srgbClr val="000000"/>
      </a:dk1>
      <a:lt1>
        <a:sysClr val="window" lastClr="FFFFFF"/>
      </a:lt1>
      <a:dk2>
        <a:srgbClr val="262626"/>
      </a:dk2>
      <a:lt2>
        <a:srgbClr val="F2F2F2"/>
      </a:lt2>
      <a:accent1>
        <a:srgbClr val="009CC3"/>
      </a:accent1>
      <a:accent2>
        <a:srgbClr val="ED007E"/>
      </a:accent2>
      <a:accent3>
        <a:srgbClr val="F1791A"/>
      </a:accent3>
      <a:accent4>
        <a:srgbClr val="00A73D"/>
      </a:accent4>
      <a:accent5>
        <a:srgbClr val="FFE50D"/>
      </a:accent5>
      <a:accent6>
        <a:srgbClr val="E9002F"/>
      </a:accent6>
      <a:hlink>
        <a:srgbClr val="009CC3"/>
      </a:hlink>
      <a:folHlink>
        <a:srgbClr val="009CC3"/>
      </a:folHlink>
    </a:clrScheme>
    <a:fontScheme name="Custom 1">
      <a:majorFont>
        <a:latin typeface="Arial Narrow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8" id="{31BFB0C6-1083-4055-8AC2-7CE7B1651D6E}" vid="{8E8DF6A2-B654-4E15-A0A9-15D7F2A47FF4}"/>
    </a:ext>
  </a:extLst>
</a:theme>
</file>

<file path=ppt/theme/theme2.xml><?xml version="1.0" encoding="utf-8"?>
<a:theme xmlns:a="http://schemas.openxmlformats.org/drawingml/2006/main" name="1_Office Theme">
  <a:themeElements>
    <a:clrScheme name="UTwente - BDSi">
      <a:dk1>
        <a:srgbClr val="000000"/>
      </a:dk1>
      <a:lt1>
        <a:sysClr val="window" lastClr="FFFFFF"/>
      </a:lt1>
      <a:dk2>
        <a:srgbClr val="262626"/>
      </a:dk2>
      <a:lt2>
        <a:srgbClr val="F2F2F2"/>
      </a:lt2>
      <a:accent1>
        <a:srgbClr val="009CC3"/>
      </a:accent1>
      <a:accent2>
        <a:srgbClr val="ED007E"/>
      </a:accent2>
      <a:accent3>
        <a:srgbClr val="F1791A"/>
      </a:accent3>
      <a:accent4>
        <a:srgbClr val="00A73D"/>
      </a:accent4>
      <a:accent5>
        <a:srgbClr val="FFE50D"/>
      </a:accent5>
      <a:accent6>
        <a:srgbClr val="E9002F"/>
      </a:accent6>
      <a:hlink>
        <a:srgbClr val="009CC3"/>
      </a:hlink>
      <a:folHlink>
        <a:srgbClr val="009CC3"/>
      </a:folHlink>
    </a:clrScheme>
    <a:fontScheme name="Custom 1">
      <a:majorFont>
        <a:latin typeface="Arial Narrow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8" id="{31BFB0C6-1083-4055-8AC2-7CE7B1651D6E}" vid="{8E8DF6A2-B654-4E15-A0A9-15D7F2A47FF4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6CAEDC347B3154C9924F629E21BEB80" ma:contentTypeVersion="10" ma:contentTypeDescription="Create a new document." ma:contentTypeScope="" ma:versionID="9747ca1e1dad1116bfb6c4900c6f1e50">
  <xsd:schema xmlns:xsd="http://www.w3.org/2001/XMLSchema" xmlns:xs="http://www.w3.org/2001/XMLSchema" xmlns:p="http://schemas.microsoft.com/office/2006/metadata/properties" xmlns:ns2="2624be63-ebf9-4739-94ef-32159122bcb8" xmlns:ns3="b06909d7-6895-4fb7-bf6a-f9b4b7585c62" targetNamespace="http://schemas.microsoft.com/office/2006/metadata/properties" ma:root="true" ma:fieldsID="a476e8526bb1765c594a6798734553de" ns2:_="" ns3:_="">
    <xsd:import namespace="2624be63-ebf9-4739-94ef-32159122bcb8"/>
    <xsd:import namespace="b06909d7-6895-4fb7-bf6a-f9b4b7585c6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624be63-ebf9-4739-94ef-32159122bcb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06909d7-6895-4fb7-bf6a-f9b4b7585c62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B7433C36-043F-46C5-A8F7-2BAFAB86905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624be63-ebf9-4739-94ef-32159122bcb8"/>
    <ds:schemaRef ds:uri="b06909d7-6895-4fb7-bf6a-f9b4b7585c6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8B165A8-AC64-4E2D-94ED-9DAA48721EF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3B6845E-C4E0-4387-B9A2-29465BA01C1A}">
  <ds:schemaRefs>
    <ds:schemaRef ds:uri="http://purl.org/dc/terms/"/>
    <ds:schemaRef ds:uri="http://www.w3.org/XML/1998/namespace"/>
    <ds:schemaRef ds:uri="http://purl.org/dc/dcmitype/"/>
    <ds:schemaRef ds:uri="http://schemas.microsoft.com/office/infopath/2007/PartnerControls"/>
    <ds:schemaRef ds:uri="http://schemas.microsoft.com/office/2006/metadata/properties"/>
    <ds:schemaRef ds:uri="2624be63-ebf9-4739-94ef-32159122bcb8"/>
    <ds:schemaRef ds:uri="http://purl.org/dc/elements/1.1/"/>
    <ds:schemaRef ds:uri="http://schemas.openxmlformats.org/package/2006/metadata/core-properties"/>
    <ds:schemaRef ds:uri="http://schemas.microsoft.com/office/2006/documentManagement/types"/>
    <ds:schemaRef ds:uri="b06909d7-6895-4fb7-bf6a-f9b4b7585c62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1214</TotalTime>
  <Words>1043</Words>
  <Application>Microsoft Office PowerPoint</Application>
  <PresentationFormat>Widescreen</PresentationFormat>
  <Paragraphs>187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25</vt:i4>
      </vt:variant>
    </vt:vector>
  </HeadingPairs>
  <TitlesOfParts>
    <vt:vector size="33" baseType="lpstr">
      <vt:lpstr>Arial</vt:lpstr>
      <vt:lpstr>Arial Narrow</vt:lpstr>
      <vt:lpstr>Calibri</vt:lpstr>
      <vt:lpstr>FuraCode Nerd Font</vt:lpstr>
      <vt:lpstr>FuraCode Nerd Font Mono</vt:lpstr>
      <vt:lpstr>Ink Free</vt:lpstr>
      <vt:lpstr>Office Theme</vt:lpstr>
      <vt:lpstr>1_Office Theme</vt:lpstr>
      <vt:lpstr>Interactive Visualizations</vt:lpstr>
      <vt:lpstr>PowerPoint Presentation</vt:lpstr>
      <vt:lpstr>What is shiny?</vt:lpstr>
      <vt:lpstr>What is shiny? An R package</vt:lpstr>
      <vt:lpstr>What is shiny? A FRAMEWORK</vt:lpstr>
      <vt:lpstr>What is shiny? A FRAMEWORK</vt:lpstr>
      <vt:lpstr>What is shiny? A FRAMEWORK</vt:lpstr>
      <vt:lpstr>What is shiny? A FRAMEWORK</vt:lpstr>
      <vt:lpstr>What is shiny? A FRAMEWORK</vt:lpstr>
      <vt:lpstr>What is shiny? A FRAMEWORK</vt:lpstr>
      <vt:lpstr>What is shiny? A FRAMEWORK</vt:lpstr>
      <vt:lpstr>What is shiny? A FRAMEWORK</vt:lpstr>
      <vt:lpstr>What is Shiny? User Interface &amp; server</vt:lpstr>
      <vt:lpstr>Hello, world!</vt:lpstr>
      <vt:lpstr>Hello, world! Create a new shiny app</vt:lpstr>
      <vt:lpstr>Hello, world! Create a new shiny app</vt:lpstr>
      <vt:lpstr>Hello, world! Create a new shiny app</vt:lpstr>
      <vt:lpstr>Hello, world! Create a new shiny app</vt:lpstr>
      <vt:lpstr>Hello, world! Create a new shiny app</vt:lpstr>
      <vt:lpstr>A sidenote: RENV</vt:lpstr>
      <vt:lpstr>A sidenote: RENV</vt:lpstr>
      <vt:lpstr>Hello, world! Your first shiny app</vt:lpstr>
      <vt:lpstr>Hello, world! Your first shiny app</vt:lpstr>
      <vt:lpstr>Hello, world! Your first shiny app</vt:lpstr>
      <vt:lpstr>Hello, world! Make it yours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Kroeze, K.A. (BMS)</dc:creator>
  <cp:lastModifiedBy>Kroeze, Karel (UT-BMS)</cp:lastModifiedBy>
  <cp:revision>10</cp:revision>
  <dcterms:created xsi:type="dcterms:W3CDTF">2021-09-17T15:18:40Z</dcterms:created>
  <dcterms:modified xsi:type="dcterms:W3CDTF">2024-07-16T09:11:14Z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0x010100C6CAEDC347B3154C9924F629E21BEB80</vt:lpwstr>
  </property>
</Properties>
</file>